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44"/>
  </p:notesMasterIdLst>
  <p:handoutMasterIdLst>
    <p:handoutMasterId r:id="rId45"/>
  </p:handoutMasterIdLst>
  <p:sldIdLst>
    <p:sldId id="304" r:id="rId3"/>
    <p:sldId id="310" r:id="rId4"/>
    <p:sldId id="331" r:id="rId5"/>
    <p:sldId id="332" r:id="rId6"/>
    <p:sldId id="333" r:id="rId7"/>
    <p:sldId id="316" r:id="rId8"/>
    <p:sldId id="336" r:id="rId9"/>
    <p:sldId id="334" r:id="rId10"/>
    <p:sldId id="335" r:id="rId11"/>
    <p:sldId id="337" r:id="rId12"/>
    <p:sldId id="338" r:id="rId13"/>
    <p:sldId id="339" r:id="rId14"/>
    <p:sldId id="340" r:id="rId15"/>
    <p:sldId id="342" r:id="rId16"/>
    <p:sldId id="341" r:id="rId17"/>
    <p:sldId id="343" r:id="rId18"/>
    <p:sldId id="344" r:id="rId19"/>
    <p:sldId id="345" r:id="rId20"/>
    <p:sldId id="346" r:id="rId21"/>
    <p:sldId id="347" r:id="rId22"/>
    <p:sldId id="348" r:id="rId23"/>
    <p:sldId id="349" r:id="rId24"/>
    <p:sldId id="351" r:id="rId25"/>
    <p:sldId id="352" r:id="rId26"/>
    <p:sldId id="350" r:id="rId27"/>
    <p:sldId id="357" r:id="rId28"/>
    <p:sldId id="364" r:id="rId29"/>
    <p:sldId id="369" r:id="rId30"/>
    <p:sldId id="355" r:id="rId31"/>
    <p:sldId id="354" r:id="rId32"/>
    <p:sldId id="370" r:id="rId33"/>
    <p:sldId id="356" r:id="rId34"/>
    <p:sldId id="365" r:id="rId35"/>
    <p:sldId id="358" r:id="rId36"/>
    <p:sldId id="359" r:id="rId37"/>
    <p:sldId id="360" r:id="rId38"/>
    <p:sldId id="362" r:id="rId39"/>
    <p:sldId id="363" r:id="rId40"/>
    <p:sldId id="366" r:id="rId41"/>
    <p:sldId id="367" r:id="rId42"/>
    <p:sldId id="368" r:id="rId43"/>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ource Sans Pro" panose="020B0503030403020204" pitchFamily="34" charset="0"/>
        <a:ea typeface="ＭＳ Ｐゴシック"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Source Sans Pro" panose="020B0503030403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515"/>
    <a:srgbClr val="D6DDD3"/>
    <a:srgbClr val="EDE8DD"/>
    <a:srgbClr val="C2B7A1"/>
    <a:srgbClr val="918873"/>
    <a:srgbClr val="3C362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snapToObjects="1">
      <p:cViewPr varScale="1">
        <p:scale>
          <a:sx n="90" d="100"/>
          <a:sy n="90" d="100"/>
        </p:scale>
        <p:origin x="87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FF5125-9F80-48E5-9AF7-AB5D9B9D1E3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612385C2-9C43-47A1-86DA-83C30C43534D}"/>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C9ACF29F-4809-423D-8C04-F41F6E4A97FD}" type="datetimeFigureOut">
              <a:rPr lang="en-US" altLang="en-US"/>
              <a:pPr/>
              <a:t>12/12/2019</a:t>
            </a:fld>
            <a:endParaRPr lang="en-US" altLang="en-US"/>
          </a:p>
        </p:txBody>
      </p:sp>
      <p:sp>
        <p:nvSpPr>
          <p:cNvPr id="4" name="Footer Placeholder 3">
            <a:extLst>
              <a:ext uri="{FF2B5EF4-FFF2-40B4-BE49-F238E27FC236}">
                <a16:creationId xmlns:a16="http://schemas.microsoft.com/office/drawing/2014/main" id="{49268C78-333B-4C2F-998D-C71B4FBBE78A}"/>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D8AA3EB4-E2E1-4086-998F-FA6D1E26C6E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87AF493-78A7-4D8B-9E3C-4EF67C404E05}"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294DE4-5659-4FC0-B876-EBC4AEE8154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762B5642-D869-4DAE-B877-8FDA1F9A03E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13E14CF-D26D-4EB8-92B5-FEC5B7BD9B6D}" type="datetimeFigureOut">
              <a:rPr lang="en-US" altLang="en-US"/>
              <a:pPr/>
              <a:t>12/12/2019</a:t>
            </a:fld>
            <a:endParaRPr lang="en-US" altLang="en-US"/>
          </a:p>
        </p:txBody>
      </p:sp>
      <p:sp>
        <p:nvSpPr>
          <p:cNvPr id="4" name="Slide Image Placeholder 3">
            <a:extLst>
              <a:ext uri="{FF2B5EF4-FFF2-40B4-BE49-F238E27FC236}">
                <a16:creationId xmlns:a16="http://schemas.microsoft.com/office/drawing/2014/main" id="{8D1B600F-0023-4709-90C9-0EF3557B70E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2B37635-4C17-4E5E-8352-552B915EE3C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EACA7D3-DE52-432B-BF21-4B613F22133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B2C1D1A1-9475-42A0-9D6D-359236CFC92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35FBC7E0-2B39-4E74-AE6B-158B966432EE}"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EDFF99-6A60-47D8-8444-8074A9972E00}"/>
              </a:ext>
            </a:extLst>
          </p:cNvPr>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D44D50AC-4CBF-4B90-9120-B39A1D7594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1663" y="6510338"/>
            <a:ext cx="1819275"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397166"/>
            <a:ext cx="8229600" cy="824631"/>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3221797"/>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0870528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78" y="1211580"/>
            <a:ext cx="7700963" cy="5012056"/>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04228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906DC8F7-002F-4488-8869-69E9A67AF8F1}"/>
              </a:ext>
            </a:extLst>
          </p:cNvPr>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6A8337FF-4CA1-42BB-AB05-B1772113B7B4}"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1211580"/>
            <a:ext cx="3779838"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65607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752434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3783329"/>
            <a:ext cx="3779838" cy="24403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142983"/>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dirty="0"/>
              <a:t>Click to edit Master title style</a:t>
            </a:r>
          </a:p>
        </p:txBody>
      </p:sp>
      <p:sp>
        <p:nvSpPr>
          <p:cNvPr id="4" name="Content Placeholder 3"/>
          <p:cNvSpPr>
            <a:spLocks noGrp="1"/>
          </p:cNvSpPr>
          <p:nvPr>
            <p:ph sz="quarter" idx="10"/>
          </p:nvPr>
        </p:nvSpPr>
        <p:spPr>
          <a:xfrm>
            <a:off x="949328" y="1211582"/>
            <a:ext cx="3787775" cy="24307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8" y="3787484"/>
            <a:ext cx="3781425"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1211582"/>
            <a:ext cx="3779838" cy="243078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3787484"/>
            <a:ext cx="3779838" cy="243615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10997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7D8AC5-4E0A-4341-94DC-B5E7535BB0AF}"/>
              </a:ext>
            </a:extLst>
          </p:cNvPr>
          <p:cNvSpPr>
            <a:spLocks noChangeArrowheads="1"/>
          </p:cNvSpPr>
          <p:nvPr/>
        </p:nvSpPr>
        <p:spPr bwMode="auto">
          <a:xfrm>
            <a:off x="0" y="6410325"/>
            <a:ext cx="9155113"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01E4FB13-9AD1-4436-B304-D0F3F76F66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Click icon to add picture</a:t>
            </a:r>
            <a:endParaRPr lang="en-US" noProof="0" dirty="0"/>
          </a:p>
        </p:txBody>
      </p:sp>
    </p:spTree>
    <p:extLst>
      <p:ext uri="{BB962C8B-B14F-4D97-AF65-F5344CB8AC3E}">
        <p14:creationId xmlns:p14="http://schemas.microsoft.com/office/powerpoint/2010/main" val="347238472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8" y="1211580"/>
            <a:ext cx="7700963"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168300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C522A30A-0DB7-42B0-B21F-FD35DD301EF8}"/>
              </a:ext>
            </a:extLst>
          </p:cNvPr>
          <p:cNvSpPr txBox="1">
            <a:spLocks/>
          </p:cNvSpPr>
          <p:nvPr/>
        </p:nvSpPr>
        <p:spPr>
          <a:xfrm>
            <a:off x="60325" y="11113"/>
            <a:ext cx="457200" cy="6096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EAFF2634-0C4F-41BF-8693-90B5937494FF}" type="slidenum">
              <a:rPr lang="en-US" altLang="en-US" sz="1000">
                <a:solidFill>
                  <a:srgbClr val="7F7F7F"/>
                </a:solidFill>
                <a:latin typeface="Arial" panose="020B0604020202020204" pitchFamily="34" charset="0"/>
              </a:rPr>
              <a:pPr algn="ctr" eaLnBrk="1" hangingPunct="1"/>
              <a:t>‹#›</a:t>
            </a:fld>
            <a:endParaRPr lang="en-US" altLang="en-US" sz="1000">
              <a:solidFill>
                <a:srgbClr val="7F7F7F"/>
              </a:solidFill>
              <a:latin typeface="Arial" panose="020B0604020202020204" pitchFamily="34" charset="0"/>
            </a:endParaRPr>
          </a:p>
        </p:txBody>
      </p:sp>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1211580"/>
            <a:ext cx="3779838"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6568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1211581"/>
            <a:ext cx="7707862"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8" y="3788418"/>
            <a:ext cx="7707313"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2326693"/>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8" y="1211580"/>
            <a:ext cx="3787775"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3783329"/>
            <a:ext cx="3779838"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33320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479388"/>
            <a:ext cx="7707862"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8" y="1211582"/>
            <a:ext cx="3787775"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8" y="3787484"/>
            <a:ext cx="3781425"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1211582"/>
            <a:ext cx="3779838"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3787484"/>
            <a:ext cx="3779838"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672067"/>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9CAB198C-7ECA-41CF-BAA9-FA92C955E1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6415088"/>
            <a:ext cx="20462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E8358C9-D896-4F94-ABDA-FBE077341123}"/>
              </a:ext>
            </a:extLst>
          </p:cNvPr>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7" name="Picture 11" title="Stanford University">
            <a:extLst>
              <a:ext uri="{FF2B5EF4-FFF2-40B4-BE49-F238E27FC236}">
                <a16:creationId xmlns:a16="http://schemas.microsoft.com/office/drawing/2014/main" id="{921A1ECA-DEF7-48F2-821A-7C871B64D1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2403850"/>
            <a:ext cx="8229600" cy="824631"/>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4798696"/>
            <a:ext cx="6059488" cy="27432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457200" y="3228481"/>
            <a:ext cx="8229600" cy="615863"/>
          </a:xfrm>
          <a:prstGeom prst="rect">
            <a:avLst/>
          </a:prstGeom>
        </p:spPr>
        <p:txBody>
          <a:bodyPr>
            <a:noAutofit/>
          </a:bodyPr>
          <a:lstStyle>
            <a:lvl1pPr marL="0" indent="0" algn="ctr">
              <a:buNone/>
              <a:defRPr sz="20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53231871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0B1C67-3A39-48A4-A76E-F82B41BBED83}"/>
              </a:ext>
            </a:extLst>
          </p:cNvPr>
          <p:cNvSpPr>
            <a:spLocks noChangeArrowheads="1"/>
          </p:cNvSpPr>
          <p:nvPr/>
        </p:nvSpPr>
        <p:spPr bwMode="auto">
          <a:xfrm>
            <a:off x="0" y="6410325"/>
            <a:ext cx="9155113" cy="457200"/>
          </a:xfrm>
          <a:prstGeom prst="rect">
            <a:avLst/>
          </a:prstGeom>
          <a:solidFill>
            <a:schemeClr val="bg2"/>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1800" dirty="0">
              <a:solidFill>
                <a:schemeClr val="lt1"/>
              </a:solidFill>
              <a:latin typeface="Arial"/>
              <a:ea typeface="+mn-ea"/>
            </a:endParaRPr>
          </a:p>
        </p:txBody>
      </p:sp>
      <p:pic>
        <p:nvPicPr>
          <p:cNvPr id="7" name="Picture 10" title="Stanford University">
            <a:extLst>
              <a:ext uri="{FF2B5EF4-FFF2-40B4-BE49-F238E27FC236}">
                <a16:creationId xmlns:a16="http://schemas.microsoft.com/office/drawing/2014/main" id="{9D6C4AC4-D0F5-4CC0-B4E0-60231E2029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6510338"/>
            <a:ext cx="1817688"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78" y="2051687"/>
            <a:ext cx="2954337" cy="123444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78" y="3429000"/>
            <a:ext cx="2954337" cy="1243967"/>
          </a:xfrm>
          <a:prstGeom prst="rect">
            <a:avLst/>
          </a:prstGeom>
        </p:spPr>
        <p:txBody>
          <a:bodyPr/>
          <a:lstStyle>
            <a:lvl1pPr marL="0" indent="0" algn="r">
              <a:buNone/>
              <a:defRPr sz="1200" cap="all" spc="300">
                <a:solidFill>
                  <a:srgbClr val="A4001D"/>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2046816"/>
            <a:ext cx="1951038"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226281446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F39B7956-24A4-4ACE-8E7C-6D31D7590222}"/>
              </a:ext>
            </a:extLst>
          </p:cNvPr>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EB0E0BA7-83B9-4D7D-BC58-BF97AD1E6BAE}"/>
              </a:ext>
            </a:extLst>
          </p:cNvPr>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48D1A310-6238-47BE-A6F0-2E14F24B20B0}"/>
              </a:ext>
            </a:extLst>
          </p:cNvPr>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F0C50C10-61C3-49B7-84EB-85A44837173F}" type="slidenum">
              <a:rPr lang="en-US" altLang="en-US"/>
              <a:pPr/>
              <a:t>‹#›</a:t>
            </a:fld>
            <a:endParaRPr lang="en-US" altLang="en-US"/>
          </a:p>
        </p:txBody>
      </p:sp>
      <p:sp>
        <p:nvSpPr>
          <p:cNvPr id="10" name="Rectangle 9">
            <a:extLst>
              <a:ext uri="{FF2B5EF4-FFF2-40B4-BE49-F238E27FC236}">
                <a16:creationId xmlns:a16="http://schemas.microsoft.com/office/drawing/2014/main" id="{9EBC1433-72F8-4034-A278-600EC5A1850C}"/>
              </a:ext>
            </a:extLst>
          </p:cNvPr>
          <p:cNvSpPr/>
          <p:nvPr/>
        </p:nvSpPr>
        <p:spPr>
          <a:xfrm>
            <a:off x="0" y="0"/>
            <a:ext cx="457200" cy="6867525"/>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a:endParaRPr>
          </a:p>
        </p:txBody>
      </p:sp>
      <p:pic>
        <p:nvPicPr>
          <p:cNvPr id="1030" name="Picture 10" title="Stanford University">
            <a:extLst>
              <a:ext uri="{FF2B5EF4-FFF2-40B4-BE49-F238E27FC236}">
                <a16:creationId xmlns:a16="http://schemas.microsoft.com/office/drawing/2014/main" id="{AD49B429-1D28-45D4-AFC8-A4BC76D4EF6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Lst>
  <p:transition spd="slow">
    <p:fade/>
  </p:transition>
  <p:hf hdr="0" ftr="0" dt="0"/>
  <p:txStyles>
    <p:titleStyle>
      <a:lvl1pPr algn="l" defTabSz="457200"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59E7EC86-4067-4E11-8D23-A30E324D616A}"/>
              </a:ext>
            </a:extLst>
          </p:cNvPr>
          <p:cNvSpPr>
            <a:spLocks noGrp="1"/>
          </p:cNvSpPr>
          <p:nvPr>
            <p:ph type="title"/>
          </p:nvPr>
        </p:nvSpPr>
        <p:spPr bwMode="auto">
          <a:xfrm>
            <a:off x="949325" y="479425"/>
            <a:ext cx="77073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4" name="Text Placeholder 3">
            <a:extLst>
              <a:ext uri="{FF2B5EF4-FFF2-40B4-BE49-F238E27FC236}">
                <a16:creationId xmlns:a16="http://schemas.microsoft.com/office/drawing/2014/main" id="{B6DAEAE0-410E-4289-9569-C1148262CB3A}"/>
              </a:ext>
            </a:extLst>
          </p:cNvPr>
          <p:cNvSpPr>
            <a:spLocks noGrp="1"/>
          </p:cNvSpPr>
          <p:nvPr>
            <p:ph type="body" idx="1"/>
          </p:nvPr>
        </p:nvSpPr>
        <p:spPr>
          <a:xfrm>
            <a:off x="949325" y="1204913"/>
            <a:ext cx="7707313" cy="5018087"/>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FF2B5EF4-FFF2-40B4-BE49-F238E27FC236}">
                <a16:creationId xmlns:a16="http://schemas.microsoft.com/office/drawing/2014/main" id="{8489C027-EBBF-45F3-A19B-C0A2CA6E87D9}"/>
              </a:ext>
            </a:extLst>
          </p:cNvPr>
          <p:cNvSpPr>
            <a:spLocks noGrp="1"/>
          </p:cNvSpPr>
          <p:nvPr>
            <p:ph type="sldNum" sz="quarter" idx="4"/>
          </p:nvPr>
        </p:nvSpPr>
        <p:spPr>
          <a:xfrm>
            <a:off x="109538" y="6415088"/>
            <a:ext cx="846137" cy="363537"/>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panose="020B0604020202020204" pitchFamily="34" charset="0"/>
              </a:defRPr>
            </a:lvl1pPr>
          </a:lstStyle>
          <a:p>
            <a:fld id="{97BAE200-FEC8-4205-AF3C-945580382A86}" type="slidenum">
              <a:rPr lang="en-US" altLang="en-US"/>
              <a:pPr/>
              <a:t>‹#›</a:t>
            </a:fld>
            <a:endParaRPr lang="en-US" altLang="en-US"/>
          </a:p>
        </p:txBody>
      </p:sp>
      <p:sp>
        <p:nvSpPr>
          <p:cNvPr id="7" name="Rectangle 6">
            <a:extLst>
              <a:ext uri="{FF2B5EF4-FFF2-40B4-BE49-F238E27FC236}">
                <a16:creationId xmlns:a16="http://schemas.microsoft.com/office/drawing/2014/main" id="{79177553-2716-42D8-8E6A-E56FB6B3759B}"/>
              </a:ext>
            </a:extLst>
          </p:cNvPr>
          <p:cNvSpPr/>
          <p:nvPr/>
        </p:nvSpPr>
        <p:spPr>
          <a:xfrm>
            <a:off x="-11113" y="0"/>
            <a:ext cx="9155113" cy="4572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8C1515"/>
              </a:solidFill>
              <a:latin typeface="Arial"/>
            </a:endParaRPr>
          </a:p>
        </p:txBody>
      </p:sp>
      <p:pic>
        <p:nvPicPr>
          <p:cNvPr id="5126" name="Picture 10" title="Stanford University">
            <a:extLst>
              <a:ext uri="{FF2B5EF4-FFF2-40B4-BE49-F238E27FC236}">
                <a16:creationId xmlns:a16="http://schemas.microsoft.com/office/drawing/2014/main" id="{13C34CDD-2F7D-4612-9B8F-BD8524A655C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46888" y="6475413"/>
            <a:ext cx="1817687" cy="223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Lst>
  <p:transition spd="slow">
    <p:fade/>
  </p:transition>
  <p:hf hdr="0" ftr="0" dt="0"/>
  <p:txStyles>
    <p:titleStyle>
      <a:lvl1pPr algn="l" defTabSz="457200"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defRPr kern="1200" cap="small" spc="20">
          <a:solidFill>
            <a:schemeClr val="tx1"/>
          </a:solidFill>
          <a:latin typeface="Arial"/>
          <a:ea typeface="ＭＳ Ｐゴシック" charset="0"/>
          <a:cs typeface="ＭＳ Ｐゴシック" charset="0"/>
        </a:defRPr>
      </a:lvl1pPr>
      <a:lvl2pPr marL="288925" indent="-288925" algn="l" defTabSz="457200" rtl="0" eaLnBrk="0" fontAlgn="base" hangingPunct="0">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5.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A23F8A25-E586-4AAC-820A-4D95A0E54E71}"/>
              </a:ext>
            </a:extLst>
          </p:cNvPr>
          <p:cNvSpPr>
            <a:spLocks noGrp="1"/>
          </p:cNvSpPr>
          <p:nvPr>
            <p:ph type="ctrTitle"/>
          </p:nvPr>
        </p:nvSpPr>
        <p:spPr>
          <a:xfrm>
            <a:off x="457200" y="2254250"/>
            <a:ext cx="8229600" cy="823913"/>
          </a:xfrm>
        </p:spPr>
        <p:txBody>
          <a:bodyPr/>
          <a:lstStyle/>
          <a:p>
            <a:r>
              <a:rPr lang="en-US" altLang="en-US" dirty="0">
                <a:latin typeface="Arial" panose="020B0604020202020204" pitchFamily="34" charset="0"/>
                <a:ea typeface="ＭＳ Ｐゴシック" panose="020B0600070205080204" pitchFamily="34" charset="-128"/>
              </a:rPr>
              <a:t>Final Project Update</a:t>
            </a:r>
          </a:p>
        </p:txBody>
      </p:sp>
      <p:sp>
        <p:nvSpPr>
          <p:cNvPr id="3" name="Text Placeholder 2">
            <a:extLst>
              <a:ext uri="{FF2B5EF4-FFF2-40B4-BE49-F238E27FC236}">
                <a16:creationId xmlns:a16="http://schemas.microsoft.com/office/drawing/2014/main" id="{CD1652C2-DDA2-4929-BD4D-DD57E766BF92}"/>
              </a:ext>
            </a:extLst>
          </p:cNvPr>
          <p:cNvSpPr>
            <a:spLocks noGrp="1"/>
          </p:cNvSpPr>
          <p:nvPr>
            <p:ph type="body" sz="quarter" idx="18"/>
          </p:nvPr>
        </p:nvSpPr>
        <p:spPr>
          <a:xfrm>
            <a:off x="1603375" y="4460875"/>
            <a:ext cx="6059488" cy="781050"/>
          </a:xfrm>
        </p:spPr>
        <p:txBody>
          <a:bodyPr/>
          <a:lstStyle/>
          <a:p>
            <a:pPr marL="0" indent="0" fontAlgn="auto">
              <a:spcAft>
                <a:spcPts val="0"/>
              </a:spcAft>
              <a:buFont typeface="Wingdings" charset="0"/>
              <a:buNone/>
              <a:defRPr/>
            </a:pPr>
            <a:r>
              <a:rPr lang="en-US" dirty="0"/>
              <a:t>12/12/19</a:t>
            </a:r>
          </a:p>
        </p:txBody>
      </p:sp>
      <p:sp>
        <p:nvSpPr>
          <p:cNvPr id="4" name="Subtitle 3">
            <a:extLst>
              <a:ext uri="{FF2B5EF4-FFF2-40B4-BE49-F238E27FC236}">
                <a16:creationId xmlns:a16="http://schemas.microsoft.com/office/drawing/2014/main" id="{5732FD5B-2496-4723-BE5C-4829B886AC0F}"/>
              </a:ext>
            </a:extLst>
          </p:cNvPr>
          <p:cNvSpPr>
            <a:spLocks noGrp="1"/>
          </p:cNvSpPr>
          <p:nvPr>
            <p:ph type="subTitle" idx="1"/>
          </p:nvPr>
        </p:nvSpPr>
        <p:spPr>
          <a:xfrm>
            <a:off x="457200" y="3078163"/>
            <a:ext cx="8229600" cy="615950"/>
          </a:xfrm>
        </p:spPr>
        <p:txBody>
          <a:bodyPr/>
          <a:lstStyle/>
          <a:p>
            <a:pPr fontAlgn="auto">
              <a:spcAft>
                <a:spcPts val="0"/>
              </a:spcAft>
              <a:buFont typeface="Arial"/>
              <a:buNone/>
              <a:defRPr/>
            </a:pPr>
            <a:r>
              <a:rPr lang="en-US" dirty="0">
                <a:solidFill>
                  <a:schemeClr val="bg2"/>
                </a:solidFill>
                <a:ea typeface="+mn-ea"/>
                <a:cs typeface="+mn-cs"/>
              </a:rPr>
              <a:t>AA 290 / AA 279D</a:t>
            </a:r>
          </a:p>
          <a:p>
            <a:pPr fontAlgn="auto">
              <a:spcAft>
                <a:spcPts val="0"/>
              </a:spcAft>
              <a:buFont typeface="Arial"/>
              <a:buNone/>
              <a:defRPr/>
            </a:pPr>
            <a:r>
              <a:rPr lang="en-US" dirty="0">
                <a:solidFill>
                  <a:schemeClr val="bg2"/>
                </a:solidFill>
                <a:ea typeface="+mn-ea"/>
                <a:cs typeface="+mn-cs"/>
              </a:rPr>
              <a:t>Ethan LeBoeuf</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7BADD3-3AF1-4349-90DE-67D1429A696B}"/>
              </a:ext>
            </a:extLst>
          </p:cNvPr>
          <p:cNvPicPr>
            <a:picLocks noChangeAspect="1"/>
          </p:cNvPicPr>
          <p:nvPr/>
        </p:nvPicPr>
        <p:blipFill>
          <a:blip r:embed="rId2"/>
          <a:stretch>
            <a:fillRect/>
          </a:stretch>
        </p:blipFill>
        <p:spPr>
          <a:xfrm>
            <a:off x="148614" y="731602"/>
            <a:ext cx="9167266" cy="5085780"/>
          </a:xfrm>
          <a:prstGeom prst="rect">
            <a:avLst/>
          </a:prstGeom>
        </p:spPr>
      </p:pic>
      <p:sp>
        <p:nvSpPr>
          <p:cNvPr id="6" name="Rectangle 5">
            <a:extLst>
              <a:ext uri="{FF2B5EF4-FFF2-40B4-BE49-F238E27FC236}">
                <a16:creationId xmlns:a16="http://schemas.microsoft.com/office/drawing/2014/main" id="{7180AAF7-11D9-4264-9A5C-B7AF4C1756DF}"/>
              </a:ext>
            </a:extLst>
          </p:cNvPr>
          <p:cNvSpPr/>
          <p:nvPr/>
        </p:nvSpPr>
        <p:spPr>
          <a:xfrm>
            <a:off x="220006" y="1326911"/>
            <a:ext cx="4351994" cy="2151934"/>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FA0A8D-8E38-42C1-B595-045D8BDCB714}"/>
              </a:ext>
            </a:extLst>
          </p:cNvPr>
          <p:cNvSpPr txBox="1"/>
          <p:nvPr/>
        </p:nvSpPr>
        <p:spPr>
          <a:xfrm>
            <a:off x="1443789" y="4802959"/>
            <a:ext cx="3073209" cy="1323439"/>
          </a:xfrm>
          <a:prstGeom prst="rect">
            <a:avLst/>
          </a:prstGeom>
          <a:solidFill>
            <a:schemeClr val="bg1"/>
          </a:solidFill>
          <a:ln>
            <a:solidFill>
              <a:schemeClr val="tx1"/>
            </a:solidFill>
          </a:ln>
        </p:spPr>
        <p:txBody>
          <a:bodyPr wrap="square" rtlCol="0">
            <a:spAutoFit/>
          </a:bodyPr>
          <a:lstStyle/>
          <a:p>
            <a:r>
              <a:rPr lang="en-US" sz="1600" dirty="0"/>
              <a:t>For every impulsive maneuver performed, the integrator has to be reset. Adds additional logic to the sim and is more difficult to handle</a:t>
            </a:r>
          </a:p>
        </p:txBody>
      </p:sp>
      <p:cxnSp>
        <p:nvCxnSpPr>
          <p:cNvPr id="9" name="Straight Arrow Connector 8">
            <a:extLst>
              <a:ext uri="{FF2B5EF4-FFF2-40B4-BE49-F238E27FC236}">
                <a16:creationId xmlns:a16="http://schemas.microsoft.com/office/drawing/2014/main" id="{5C2F6771-1032-4743-9BD8-C507D4C3A7DA}"/>
              </a:ext>
            </a:extLst>
          </p:cNvPr>
          <p:cNvCxnSpPr/>
          <p:nvPr/>
        </p:nvCxnSpPr>
        <p:spPr>
          <a:xfrm flipV="1">
            <a:off x="2963206" y="3478845"/>
            <a:ext cx="0" cy="13241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itle 1">
            <a:extLst>
              <a:ext uri="{FF2B5EF4-FFF2-40B4-BE49-F238E27FC236}">
                <a16:creationId xmlns:a16="http://schemas.microsoft.com/office/drawing/2014/main" id="{F488858D-947F-4E2A-8EDB-0DD6971C7F0D}"/>
              </a:ext>
            </a:extLst>
          </p:cNvPr>
          <p:cNvSpPr>
            <a:spLocks noGrp="1"/>
          </p:cNvSpPr>
          <p:nvPr>
            <p:ph type="title"/>
          </p:nvPr>
        </p:nvSpPr>
        <p:spPr>
          <a:xfrm>
            <a:off x="663067" y="97236"/>
            <a:ext cx="7707862" cy="650699"/>
          </a:xfrm>
        </p:spPr>
        <p:txBody>
          <a:bodyPr/>
          <a:lstStyle/>
          <a:p>
            <a:r>
              <a:rPr lang="en-US" dirty="0"/>
              <a:t>Inertial Simulation – Burn Implementation</a:t>
            </a:r>
          </a:p>
        </p:txBody>
      </p:sp>
    </p:spTree>
    <p:extLst>
      <p:ext uri="{BB962C8B-B14F-4D97-AF65-F5344CB8AC3E}">
        <p14:creationId xmlns:p14="http://schemas.microsoft.com/office/powerpoint/2010/main" val="1662532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50D598-0DD3-41D0-803F-D8A0EEA8AEC8}"/>
              </a:ext>
            </a:extLst>
          </p:cNvPr>
          <p:cNvPicPr>
            <a:picLocks noChangeAspect="1"/>
          </p:cNvPicPr>
          <p:nvPr/>
        </p:nvPicPr>
        <p:blipFill>
          <a:blip r:embed="rId2"/>
          <a:stretch>
            <a:fillRect/>
          </a:stretch>
        </p:blipFill>
        <p:spPr>
          <a:xfrm>
            <a:off x="192157" y="2327156"/>
            <a:ext cx="4902200" cy="3667300"/>
          </a:xfrm>
          <a:prstGeom prst="rect">
            <a:avLst/>
          </a:prstGeom>
        </p:spPr>
      </p:pic>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Bounding Motion</a:t>
            </a:r>
          </a:p>
        </p:txBody>
      </p:sp>
      <p:sp>
        <p:nvSpPr>
          <p:cNvPr id="3" name="Content Placeholder 2">
            <a:extLst>
              <a:ext uri="{FF2B5EF4-FFF2-40B4-BE49-F238E27FC236}">
                <a16:creationId xmlns:a16="http://schemas.microsoft.com/office/drawing/2014/main" id="{E66676F0-6AE7-4179-BF42-EF2190CF9137}"/>
              </a:ext>
            </a:extLst>
          </p:cNvPr>
          <p:cNvSpPr>
            <a:spLocks noGrp="1"/>
          </p:cNvSpPr>
          <p:nvPr>
            <p:ph sz="quarter" idx="10"/>
          </p:nvPr>
        </p:nvSpPr>
        <p:spPr>
          <a:xfrm>
            <a:off x="949328" y="1211580"/>
            <a:ext cx="8002515" cy="5012056"/>
          </a:xfrm>
        </p:spPr>
        <p:txBody>
          <a:bodyPr/>
          <a:lstStyle/>
          <a:p>
            <a:pPr>
              <a:buFont typeface="Arial" panose="020B0604020202020204" pitchFamily="34" charset="0"/>
              <a:buChar char="•"/>
            </a:pPr>
            <a:r>
              <a:rPr lang="en-US" dirty="0"/>
              <a:t>The last steps before moving onto different simulation types (HCW, ROE, </a:t>
            </a:r>
            <a:r>
              <a:rPr lang="en-US" dirty="0" err="1"/>
              <a:t>etc</a:t>
            </a:r>
            <a:r>
              <a:rPr lang="en-US" dirty="0"/>
              <a:t>) was to show maneuvers in the inertial frame</a:t>
            </a:r>
          </a:p>
          <a:p>
            <a:pPr lvl="2">
              <a:buFont typeface="Arial" panose="020B0604020202020204" pitchFamily="34" charset="0"/>
              <a:buChar char="•"/>
            </a:pPr>
            <a:r>
              <a:rPr lang="en-US" dirty="0"/>
              <a:t>Bounding the relative motion was the first maneuver</a:t>
            </a:r>
          </a:p>
        </p:txBody>
      </p:sp>
      <p:pic>
        <p:nvPicPr>
          <p:cNvPr id="6" name="Picture 5">
            <a:extLst>
              <a:ext uri="{FF2B5EF4-FFF2-40B4-BE49-F238E27FC236}">
                <a16:creationId xmlns:a16="http://schemas.microsoft.com/office/drawing/2014/main" id="{69D45323-0A1E-49B3-94FE-E29FA7558A3D}"/>
              </a:ext>
            </a:extLst>
          </p:cNvPr>
          <p:cNvPicPr>
            <a:picLocks noChangeAspect="1"/>
          </p:cNvPicPr>
          <p:nvPr/>
        </p:nvPicPr>
        <p:blipFill>
          <a:blip r:embed="rId3"/>
          <a:stretch>
            <a:fillRect/>
          </a:stretch>
        </p:blipFill>
        <p:spPr>
          <a:xfrm>
            <a:off x="4651413" y="2299746"/>
            <a:ext cx="4787900" cy="3540550"/>
          </a:xfrm>
          <a:prstGeom prst="rect">
            <a:avLst/>
          </a:prstGeom>
        </p:spPr>
      </p:pic>
      <p:sp>
        <p:nvSpPr>
          <p:cNvPr id="8" name="TextBox 7">
            <a:extLst>
              <a:ext uri="{FF2B5EF4-FFF2-40B4-BE49-F238E27FC236}">
                <a16:creationId xmlns:a16="http://schemas.microsoft.com/office/drawing/2014/main" id="{0A449083-CCBE-49BE-B3A2-DE535E9CF94A}"/>
              </a:ext>
            </a:extLst>
          </p:cNvPr>
          <p:cNvSpPr txBox="1"/>
          <p:nvPr/>
        </p:nvSpPr>
        <p:spPr>
          <a:xfrm>
            <a:off x="3925732" y="6112042"/>
            <a:ext cx="2035056" cy="46166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Burn Location</a:t>
            </a:r>
          </a:p>
        </p:txBody>
      </p:sp>
      <p:cxnSp>
        <p:nvCxnSpPr>
          <p:cNvPr id="10" name="Straight Arrow Connector 9">
            <a:extLst>
              <a:ext uri="{FF2B5EF4-FFF2-40B4-BE49-F238E27FC236}">
                <a16:creationId xmlns:a16="http://schemas.microsoft.com/office/drawing/2014/main" id="{06A120EB-E840-411A-A64E-321EB683FF5C}"/>
              </a:ext>
            </a:extLst>
          </p:cNvPr>
          <p:cNvCxnSpPr>
            <a:stCxn id="8" idx="0"/>
          </p:cNvCxnSpPr>
          <p:nvPr/>
        </p:nvCxnSpPr>
        <p:spPr>
          <a:xfrm flipH="1" flipV="1">
            <a:off x="2083182" y="3080084"/>
            <a:ext cx="2860078" cy="30319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0C0ABB2-FA8C-4B6E-93FE-FD4D827653D1}"/>
              </a:ext>
            </a:extLst>
          </p:cNvPr>
          <p:cNvCxnSpPr>
            <a:cxnSpLocks/>
            <a:stCxn id="8" idx="0"/>
          </p:cNvCxnSpPr>
          <p:nvPr/>
        </p:nvCxnSpPr>
        <p:spPr>
          <a:xfrm flipV="1">
            <a:off x="4943260" y="2923220"/>
            <a:ext cx="646268" cy="31888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430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A794DD1-4132-487A-BE58-0A751A45DCDE}"/>
              </a:ext>
            </a:extLst>
          </p:cNvPr>
          <p:cNvPicPr>
            <a:picLocks noChangeAspect="1"/>
          </p:cNvPicPr>
          <p:nvPr/>
        </p:nvPicPr>
        <p:blipFill>
          <a:blip r:embed="rId2"/>
          <a:stretch>
            <a:fillRect/>
          </a:stretch>
        </p:blipFill>
        <p:spPr>
          <a:xfrm>
            <a:off x="459236" y="2292687"/>
            <a:ext cx="4559300" cy="3287050"/>
          </a:xfrm>
          <a:prstGeom prst="rect">
            <a:avLst/>
          </a:prstGeom>
        </p:spPr>
      </p:pic>
      <p:pic>
        <p:nvPicPr>
          <p:cNvPr id="4" name="Picture 3">
            <a:extLst>
              <a:ext uri="{FF2B5EF4-FFF2-40B4-BE49-F238E27FC236}">
                <a16:creationId xmlns:a16="http://schemas.microsoft.com/office/drawing/2014/main" id="{25E1952B-58ED-4B91-BF1A-CBC987C042DA}"/>
              </a:ext>
            </a:extLst>
          </p:cNvPr>
          <p:cNvPicPr>
            <a:picLocks noChangeAspect="1"/>
          </p:cNvPicPr>
          <p:nvPr/>
        </p:nvPicPr>
        <p:blipFill>
          <a:blip r:embed="rId3"/>
          <a:stretch>
            <a:fillRect/>
          </a:stretch>
        </p:blipFill>
        <p:spPr>
          <a:xfrm>
            <a:off x="4757465" y="2097976"/>
            <a:ext cx="4606705" cy="3705951"/>
          </a:xfrm>
          <a:prstGeom prst="rect">
            <a:avLst/>
          </a:prstGeom>
        </p:spPr>
      </p:pic>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Circularizing Orbit</a:t>
            </a:r>
          </a:p>
        </p:txBody>
      </p:sp>
      <p:sp>
        <p:nvSpPr>
          <p:cNvPr id="3" name="Content Placeholder 2">
            <a:extLst>
              <a:ext uri="{FF2B5EF4-FFF2-40B4-BE49-F238E27FC236}">
                <a16:creationId xmlns:a16="http://schemas.microsoft.com/office/drawing/2014/main" id="{E66676F0-6AE7-4179-BF42-EF2190CF9137}"/>
              </a:ext>
            </a:extLst>
          </p:cNvPr>
          <p:cNvSpPr>
            <a:spLocks noGrp="1"/>
          </p:cNvSpPr>
          <p:nvPr>
            <p:ph sz="quarter" idx="10"/>
          </p:nvPr>
        </p:nvSpPr>
        <p:spPr>
          <a:xfrm>
            <a:off x="949328" y="1211580"/>
            <a:ext cx="8002515" cy="5012056"/>
          </a:xfrm>
        </p:spPr>
        <p:txBody>
          <a:bodyPr/>
          <a:lstStyle/>
          <a:p>
            <a:pPr>
              <a:buFont typeface="Arial" panose="020B0604020202020204" pitchFamily="34" charset="0"/>
              <a:buChar char="•"/>
            </a:pPr>
            <a:r>
              <a:rPr lang="en-US" dirty="0"/>
              <a:t>After bounding the motion, I wanted to then show I could circularize the orbit to be able to move between near-circular orbits</a:t>
            </a:r>
          </a:p>
        </p:txBody>
      </p:sp>
      <p:sp>
        <p:nvSpPr>
          <p:cNvPr id="8" name="TextBox 7">
            <a:extLst>
              <a:ext uri="{FF2B5EF4-FFF2-40B4-BE49-F238E27FC236}">
                <a16:creationId xmlns:a16="http://schemas.microsoft.com/office/drawing/2014/main" id="{0A449083-CCBE-49BE-B3A2-DE535E9CF94A}"/>
              </a:ext>
            </a:extLst>
          </p:cNvPr>
          <p:cNvSpPr txBox="1"/>
          <p:nvPr/>
        </p:nvSpPr>
        <p:spPr>
          <a:xfrm>
            <a:off x="3925732" y="6112042"/>
            <a:ext cx="2035056" cy="46166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Burn Location</a:t>
            </a:r>
          </a:p>
        </p:txBody>
      </p:sp>
      <p:cxnSp>
        <p:nvCxnSpPr>
          <p:cNvPr id="10" name="Straight Arrow Connector 9">
            <a:extLst>
              <a:ext uri="{FF2B5EF4-FFF2-40B4-BE49-F238E27FC236}">
                <a16:creationId xmlns:a16="http://schemas.microsoft.com/office/drawing/2014/main" id="{06A120EB-E840-411A-A64E-321EB683FF5C}"/>
              </a:ext>
            </a:extLst>
          </p:cNvPr>
          <p:cNvCxnSpPr>
            <a:cxnSpLocks/>
            <a:stCxn id="8" idx="1"/>
          </p:cNvCxnSpPr>
          <p:nvPr/>
        </p:nvCxnSpPr>
        <p:spPr>
          <a:xfrm flipH="1" flipV="1">
            <a:off x="1952554" y="3162587"/>
            <a:ext cx="1973178" cy="3180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0C0ABB2-FA8C-4B6E-93FE-FD4D827653D1}"/>
              </a:ext>
            </a:extLst>
          </p:cNvPr>
          <p:cNvCxnSpPr>
            <a:cxnSpLocks/>
            <a:stCxn id="8" idx="0"/>
          </p:cNvCxnSpPr>
          <p:nvPr/>
        </p:nvCxnSpPr>
        <p:spPr>
          <a:xfrm flipV="1">
            <a:off x="4943260" y="3162586"/>
            <a:ext cx="701269" cy="29494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087C05D1-C2DE-41A7-A847-EC750C5F043E}"/>
              </a:ext>
            </a:extLst>
          </p:cNvPr>
          <p:cNvCxnSpPr>
            <a:cxnSpLocks/>
            <a:stCxn id="8" idx="0"/>
          </p:cNvCxnSpPr>
          <p:nvPr/>
        </p:nvCxnSpPr>
        <p:spPr>
          <a:xfrm flipV="1">
            <a:off x="4943260" y="3355092"/>
            <a:ext cx="1017528" cy="2756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BA328BE6-43CE-4BED-9CD2-55CFFBE3D4EF}"/>
              </a:ext>
            </a:extLst>
          </p:cNvPr>
          <p:cNvCxnSpPr>
            <a:cxnSpLocks/>
            <a:stCxn id="8" idx="0"/>
          </p:cNvCxnSpPr>
          <p:nvPr/>
        </p:nvCxnSpPr>
        <p:spPr>
          <a:xfrm flipH="1" flipV="1">
            <a:off x="2939144" y="4160806"/>
            <a:ext cx="2004116" cy="19512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977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Summary</a:t>
            </a:r>
          </a:p>
        </p:txBody>
      </p:sp>
      <p:sp>
        <p:nvSpPr>
          <p:cNvPr id="3" name="Content Placeholder 2">
            <a:extLst>
              <a:ext uri="{FF2B5EF4-FFF2-40B4-BE49-F238E27FC236}">
                <a16:creationId xmlns:a16="http://schemas.microsoft.com/office/drawing/2014/main" id="{E66676F0-6AE7-4179-BF42-EF2190CF9137}"/>
              </a:ext>
            </a:extLst>
          </p:cNvPr>
          <p:cNvSpPr>
            <a:spLocks noGrp="1"/>
          </p:cNvSpPr>
          <p:nvPr>
            <p:ph sz="quarter" idx="10"/>
          </p:nvPr>
        </p:nvSpPr>
        <p:spPr>
          <a:xfrm>
            <a:off x="949328" y="1211580"/>
            <a:ext cx="8002515" cy="5012056"/>
          </a:xfrm>
        </p:spPr>
        <p:txBody>
          <a:bodyPr/>
          <a:lstStyle/>
          <a:p>
            <a:pPr>
              <a:buFont typeface="Arial" panose="020B0604020202020204" pitchFamily="34" charset="0"/>
              <a:buChar char="•"/>
            </a:pPr>
            <a:r>
              <a:rPr lang="en-US" dirty="0"/>
              <a:t>Created a 3DOF Simulation with J2 and Drag</a:t>
            </a:r>
          </a:p>
          <a:p>
            <a:pPr>
              <a:buFont typeface="Arial" panose="020B0604020202020204" pitchFamily="34" charset="0"/>
              <a:buChar char="•"/>
            </a:pPr>
            <a:r>
              <a:rPr lang="en-US" dirty="0"/>
              <a:t>Implemented two maneuver types, but with difficulty continuing this moved to different state representations</a:t>
            </a:r>
          </a:p>
        </p:txBody>
      </p:sp>
    </p:spTree>
    <p:extLst>
      <p:ext uri="{BB962C8B-B14F-4D97-AF65-F5344CB8AC3E}">
        <p14:creationId xmlns:p14="http://schemas.microsoft.com/office/powerpoint/2010/main" val="50375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HCW Simulation</a:t>
            </a:r>
          </a:p>
        </p:txBody>
      </p:sp>
      <p:sp>
        <p:nvSpPr>
          <p:cNvPr id="4" name="Content Placeholder 3">
            <a:extLst>
              <a:ext uri="{FF2B5EF4-FFF2-40B4-BE49-F238E27FC236}">
                <a16:creationId xmlns:a16="http://schemas.microsoft.com/office/drawing/2014/main" id="{AC16092D-F8C9-4F95-A468-6CC846F56465}"/>
              </a:ext>
            </a:extLst>
          </p:cNvPr>
          <p:cNvSpPr>
            <a:spLocks noGrp="1"/>
          </p:cNvSpPr>
          <p:nvPr>
            <p:ph sz="quarter" idx="10"/>
          </p:nvPr>
        </p:nvSpPr>
        <p:spPr>
          <a:xfrm>
            <a:off x="949328" y="1211580"/>
            <a:ext cx="7892164" cy="5012056"/>
          </a:xfrm>
        </p:spPr>
        <p:txBody>
          <a:bodyPr/>
          <a:lstStyle/>
          <a:p>
            <a:pPr marL="285750" indent="-285750">
              <a:buFont typeface="Arial" panose="020B0604020202020204" pitchFamily="34" charset="0"/>
              <a:buChar char="•"/>
            </a:pPr>
            <a:r>
              <a:rPr lang="en-US" dirty="0"/>
              <a:t>Made the dynamics use HCW equations to propagate state</a:t>
            </a:r>
          </a:p>
          <a:p>
            <a:pPr marL="285750" indent="-285750">
              <a:buFont typeface="Arial" panose="020B0604020202020204" pitchFamily="34" charset="0"/>
              <a:buChar char="•"/>
            </a:pPr>
            <a:r>
              <a:rPr lang="en-US" dirty="0"/>
              <a:t>Added bounding motion burns and looked at Rendezvous mission in this framework</a:t>
            </a:r>
          </a:p>
        </p:txBody>
      </p:sp>
    </p:spTree>
    <p:extLst>
      <p:ext uri="{BB962C8B-B14F-4D97-AF65-F5344CB8AC3E}">
        <p14:creationId xmlns:p14="http://schemas.microsoft.com/office/powerpoint/2010/main" val="2045097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HCW Simulation – First implementation</a:t>
            </a:r>
          </a:p>
        </p:txBody>
      </p:sp>
      <p:sp>
        <p:nvSpPr>
          <p:cNvPr id="4" name="Content Placeholder 3">
            <a:extLst>
              <a:ext uri="{FF2B5EF4-FFF2-40B4-BE49-F238E27FC236}">
                <a16:creationId xmlns:a16="http://schemas.microsoft.com/office/drawing/2014/main" id="{AC16092D-F8C9-4F95-A468-6CC846F56465}"/>
              </a:ext>
            </a:extLst>
          </p:cNvPr>
          <p:cNvSpPr>
            <a:spLocks noGrp="1"/>
          </p:cNvSpPr>
          <p:nvPr>
            <p:ph sz="quarter" idx="10"/>
          </p:nvPr>
        </p:nvSpPr>
        <p:spPr>
          <a:xfrm>
            <a:off x="949328" y="1211580"/>
            <a:ext cx="7892164" cy="1938780"/>
          </a:xfrm>
        </p:spPr>
        <p:txBody>
          <a:bodyPr>
            <a:normAutofit fontScale="92500" lnSpcReduction="10000"/>
          </a:bodyPr>
          <a:lstStyle/>
          <a:p>
            <a:pPr marL="285750" indent="-285750">
              <a:buFont typeface="Arial" panose="020B0604020202020204" pitchFamily="34" charset="0"/>
              <a:buChar char="•"/>
            </a:pPr>
            <a:r>
              <a:rPr lang="en-US" dirty="0"/>
              <a:t>Implemented the basic HCW equations</a:t>
            </a:r>
          </a:p>
          <a:p>
            <a:pPr marL="285750" indent="-285750">
              <a:buFont typeface="Arial" panose="020B0604020202020204" pitchFamily="34" charset="0"/>
              <a:buChar char="•"/>
            </a:pPr>
            <a:r>
              <a:rPr lang="en-US" dirty="0"/>
              <a:t>First did so with an IC in the rectilinear frame</a:t>
            </a:r>
          </a:p>
          <a:p>
            <a:pPr marL="512763" lvl="2" indent="-285750">
              <a:buFont typeface="Arial" panose="020B0604020202020204" pitchFamily="34" charset="0"/>
              <a:buChar char="•"/>
            </a:pPr>
            <a:r>
              <a:rPr lang="en-US" dirty="0"/>
              <a:t>As the deputy moves around the orbit, the relative position in the RTN frame becomes hard to interpret</a:t>
            </a:r>
          </a:p>
          <a:p>
            <a:pPr marL="285750" lvl="1" indent="-285750">
              <a:buFont typeface="Arial" panose="020B0604020202020204" pitchFamily="34" charset="0"/>
              <a:buChar char="•"/>
            </a:pPr>
            <a:r>
              <a:rPr lang="en-US" spc="20" dirty="0">
                <a:solidFill>
                  <a:schemeClr val="tx1"/>
                </a:solidFill>
              </a:rPr>
              <a:t>Using an IC in the curvilinear frame allows the HCW equations to propagate the curvilinear state giving more reasonable results for equivalent starting conditions</a:t>
            </a:r>
          </a:p>
        </p:txBody>
      </p:sp>
      <p:pic>
        <p:nvPicPr>
          <p:cNvPr id="9" name="Picture 8">
            <a:extLst>
              <a:ext uri="{FF2B5EF4-FFF2-40B4-BE49-F238E27FC236}">
                <a16:creationId xmlns:a16="http://schemas.microsoft.com/office/drawing/2014/main" id="{68CBB26B-D183-41F2-934A-4F9A3A49BABC}"/>
              </a:ext>
            </a:extLst>
          </p:cNvPr>
          <p:cNvPicPr>
            <a:picLocks noChangeAspect="1"/>
          </p:cNvPicPr>
          <p:nvPr/>
        </p:nvPicPr>
        <p:blipFill>
          <a:blip r:embed="rId2"/>
          <a:stretch>
            <a:fillRect/>
          </a:stretch>
        </p:blipFill>
        <p:spPr>
          <a:xfrm>
            <a:off x="218420" y="3429000"/>
            <a:ext cx="5026559" cy="2949612"/>
          </a:xfrm>
          <a:prstGeom prst="rect">
            <a:avLst/>
          </a:prstGeom>
        </p:spPr>
      </p:pic>
      <p:pic>
        <p:nvPicPr>
          <p:cNvPr id="10" name="Picture 9">
            <a:extLst>
              <a:ext uri="{FF2B5EF4-FFF2-40B4-BE49-F238E27FC236}">
                <a16:creationId xmlns:a16="http://schemas.microsoft.com/office/drawing/2014/main" id="{E26DCB05-3BE4-4680-8EB9-A4A2D0D281AE}"/>
              </a:ext>
            </a:extLst>
          </p:cNvPr>
          <p:cNvPicPr>
            <a:picLocks noChangeAspect="1"/>
          </p:cNvPicPr>
          <p:nvPr/>
        </p:nvPicPr>
        <p:blipFill>
          <a:blip r:embed="rId3"/>
          <a:stretch>
            <a:fillRect/>
          </a:stretch>
        </p:blipFill>
        <p:spPr>
          <a:xfrm>
            <a:off x="4792006" y="3428999"/>
            <a:ext cx="4671691" cy="2741373"/>
          </a:xfrm>
          <a:prstGeom prst="rect">
            <a:avLst/>
          </a:prstGeom>
        </p:spPr>
      </p:pic>
      <p:sp>
        <p:nvSpPr>
          <p:cNvPr id="3" name="TextBox 2">
            <a:extLst>
              <a:ext uri="{FF2B5EF4-FFF2-40B4-BE49-F238E27FC236}">
                <a16:creationId xmlns:a16="http://schemas.microsoft.com/office/drawing/2014/main" id="{F7E8032C-66F0-4F07-A265-327CFD63DB91}"/>
              </a:ext>
            </a:extLst>
          </p:cNvPr>
          <p:cNvSpPr txBox="1"/>
          <p:nvPr/>
        </p:nvSpPr>
        <p:spPr>
          <a:xfrm>
            <a:off x="1550759" y="3168056"/>
            <a:ext cx="2427961" cy="461665"/>
          </a:xfrm>
          <a:prstGeom prst="rect">
            <a:avLst/>
          </a:prstGeom>
          <a:solidFill>
            <a:schemeClr val="bg1"/>
          </a:solidFill>
        </p:spPr>
        <p:txBody>
          <a:bodyPr wrap="square" rtlCol="0">
            <a:spAutoFit/>
          </a:bodyPr>
          <a:lstStyle>
            <a:defPPr>
              <a:defRPr lang="en-US"/>
            </a:defPPr>
          </a:lstStyle>
          <a:p>
            <a:r>
              <a:rPr lang="en-US" dirty="0"/>
              <a:t>Rectilinear Frame</a:t>
            </a:r>
          </a:p>
        </p:txBody>
      </p:sp>
      <p:sp>
        <p:nvSpPr>
          <p:cNvPr id="7" name="TextBox 6">
            <a:extLst>
              <a:ext uri="{FF2B5EF4-FFF2-40B4-BE49-F238E27FC236}">
                <a16:creationId xmlns:a16="http://schemas.microsoft.com/office/drawing/2014/main" id="{32A6549F-51F5-4976-962E-F25732A9C686}"/>
              </a:ext>
            </a:extLst>
          </p:cNvPr>
          <p:cNvSpPr txBox="1"/>
          <p:nvPr/>
        </p:nvSpPr>
        <p:spPr>
          <a:xfrm>
            <a:off x="6089001" y="3150360"/>
            <a:ext cx="2457199" cy="461665"/>
          </a:xfrm>
          <a:prstGeom prst="rect">
            <a:avLst/>
          </a:prstGeom>
          <a:solidFill>
            <a:schemeClr val="bg1"/>
          </a:solidFill>
        </p:spPr>
        <p:txBody>
          <a:bodyPr wrap="square" rtlCol="0">
            <a:spAutoFit/>
          </a:bodyPr>
          <a:lstStyle/>
          <a:p>
            <a:r>
              <a:rPr lang="en-US" dirty="0"/>
              <a:t>Curvilinear Frame</a:t>
            </a:r>
          </a:p>
        </p:txBody>
      </p:sp>
    </p:spTree>
    <p:extLst>
      <p:ext uri="{BB962C8B-B14F-4D97-AF65-F5344CB8AC3E}">
        <p14:creationId xmlns:p14="http://schemas.microsoft.com/office/powerpoint/2010/main" val="408656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HCW Simulation – Bounding Motion</a:t>
            </a:r>
          </a:p>
        </p:txBody>
      </p:sp>
      <p:sp>
        <p:nvSpPr>
          <p:cNvPr id="4" name="Content Placeholder 3">
            <a:extLst>
              <a:ext uri="{FF2B5EF4-FFF2-40B4-BE49-F238E27FC236}">
                <a16:creationId xmlns:a16="http://schemas.microsoft.com/office/drawing/2014/main" id="{AC16092D-F8C9-4F95-A468-6CC846F56465}"/>
              </a:ext>
            </a:extLst>
          </p:cNvPr>
          <p:cNvSpPr>
            <a:spLocks noGrp="1"/>
          </p:cNvSpPr>
          <p:nvPr>
            <p:ph sz="quarter" idx="10"/>
          </p:nvPr>
        </p:nvSpPr>
        <p:spPr>
          <a:xfrm>
            <a:off x="949328" y="1211580"/>
            <a:ext cx="7892164" cy="5012056"/>
          </a:xfrm>
        </p:spPr>
        <p:txBody>
          <a:bodyPr/>
          <a:lstStyle/>
          <a:p>
            <a:pPr marL="285750" indent="-285750">
              <a:buFont typeface="Arial" panose="020B0604020202020204" pitchFamily="34" charset="0"/>
              <a:buChar char="•"/>
            </a:pPr>
            <a:r>
              <a:rPr lang="en-US" dirty="0"/>
              <a:t>Similar to the inertial simulation where the semi-major axis needs to be set, the velocity in the along-track direction needs to be set to bound the motion</a:t>
            </a:r>
          </a:p>
        </p:txBody>
      </p:sp>
      <p:pic>
        <p:nvPicPr>
          <p:cNvPr id="3" name="Picture 2">
            <a:extLst>
              <a:ext uri="{FF2B5EF4-FFF2-40B4-BE49-F238E27FC236}">
                <a16:creationId xmlns:a16="http://schemas.microsoft.com/office/drawing/2014/main" id="{80CA4526-F999-4C26-9215-BF1CD5A55B03}"/>
              </a:ext>
            </a:extLst>
          </p:cNvPr>
          <p:cNvPicPr>
            <a:picLocks noChangeAspect="1"/>
          </p:cNvPicPr>
          <p:nvPr/>
        </p:nvPicPr>
        <p:blipFill>
          <a:blip r:embed="rId2"/>
          <a:stretch>
            <a:fillRect/>
          </a:stretch>
        </p:blipFill>
        <p:spPr>
          <a:xfrm>
            <a:off x="2013802" y="2514600"/>
            <a:ext cx="5116395" cy="4142509"/>
          </a:xfrm>
          <a:prstGeom prst="rect">
            <a:avLst/>
          </a:prstGeom>
        </p:spPr>
      </p:pic>
    </p:spTree>
    <p:extLst>
      <p:ext uri="{BB962C8B-B14F-4D97-AF65-F5344CB8AC3E}">
        <p14:creationId xmlns:p14="http://schemas.microsoft.com/office/powerpoint/2010/main" val="1147664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869E-04B7-438B-B5B2-7178A54AFF55}"/>
              </a:ext>
            </a:extLst>
          </p:cNvPr>
          <p:cNvSpPr>
            <a:spLocks noGrp="1"/>
          </p:cNvSpPr>
          <p:nvPr>
            <p:ph type="title"/>
          </p:nvPr>
        </p:nvSpPr>
        <p:spPr/>
        <p:txBody>
          <a:bodyPr/>
          <a:lstStyle/>
          <a:p>
            <a:r>
              <a:rPr lang="en-US" dirty="0"/>
              <a:t>HCW Simulation – Rendezvous Mission Framework</a:t>
            </a:r>
          </a:p>
        </p:txBody>
      </p:sp>
      <p:sp>
        <p:nvSpPr>
          <p:cNvPr id="3" name="Content Placeholder 2">
            <a:extLst>
              <a:ext uri="{FF2B5EF4-FFF2-40B4-BE49-F238E27FC236}">
                <a16:creationId xmlns:a16="http://schemas.microsoft.com/office/drawing/2014/main" id="{8C16363F-996E-402E-A723-732A1050273F}"/>
              </a:ext>
            </a:extLst>
          </p:cNvPr>
          <p:cNvSpPr>
            <a:spLocks noGrp="1"/>
          </p:cNvSpPr>
          <p:nvPr>
            <p:ph sz="quarter" idx="10"/>
          </p:nvPr>
        </p:nvSpPr>
        <p:spPr>
          <a:xfrm>
            <a:off x="949328" y="1211580"/>
            <a:ext cx="7342617" cy="2633056"/>
          </a:xfrm>
        </p:spPr>
        <p:txBody>
          <a:bodyPr>
            <a:normAutofit lnSpcReduction="10000"/>
          </a:bodyPr>
          <a:lstStyle/>
          <a:p>
            <a:pPr>
              <a:buFont typeface="Arial" panose="020B0604020202020204" pitchFamily="34" charset="0"/>
              <a:buChar char="•"/>
            </a:pPr>
            <a:r>
              <a:rPr lang="en-US" sz="1600" dirty="0"/>
              <a:t>Targeting specific positions is fairly easy in the HCW equations when compared to inertial coordinates</a:t>
            </a:r>
          </a:p>
          <a:p>
            <a:pPr>
              <a:buFont typeface="Arial" panose="020B0604020202020204" pitchFamily="34" charset="0"/>
              <a:buChar char="•"/>
            </a:pPr>
            <a:r>
              <a:rPr lang="en-US" sz="1600" dirty="0"/>
              <a:t>Inputs: Desired position in the relative frame, time of transfer orbit (</a:t>
            </a:r>
            <a:r>
              <a:rPr lang="en-US" sz="1600" dirty="0" err="1"/>
              <a:t>nt</a:t>
            </a:r>
            <a:r>
              <a:rPr lang="en-US" sz="1600" dirty="0"/>
              <a:t>)</a:t>
            </a:r>
          </a:p>
          <a:p>
            <a:pPr>
              <a:buFont typeface="Arial" panose="020B0604020202020204" pitchFamily="34" charset="0"/>
              <a:buChar char="•"/>
            </a:pPr>
            <a:r>
              <a:rPr lang="en-US" sz="1600" dirty="0"/>
              <a:t>Then using the linearized equations, the simulation can calculate the </a:t>
            </a:r>
            <a:r>
              <a:rPr lang="en-US" sz="1600" dirty="0" err="1"/>
              <a:t>dV</a:t>
            </a:r>
            <a:r>
              <a:rPr lang="en-US" sz="1600" dirty="0"/>
              <a:t> needed to change the course of the deputy to reach the desired position</a:t>
            </a:r>
          </a:p>
          <a:p>
            <a:pPr>
              <a:buFont typeface="Arial" panose="020B0604020202020204" pitchFamily="34" charset="0"/>
              <a:buChar char="•"/>
            </a:pPr>
            <a:r>
              <a:rPr lang="en-US" sz="1600" dirty="0"/>
              <a:t>The motion of moving between desired positions is helpful for the planning of the rendezvous mission</a:t>
            </a:r>
          </a:p>
          <a:p>
            <a:pPr>
              <a:buFont typeface="Arial" panose="020B0604020202020204" pitchFamily="34" charset="0"/>
              <a:buChar char="•"/>
            </a:pPr>
            <a:r>
              <a:rPr lang="en-US" sz="1600" dirty="0"/>
              <a:t>Much easier to design the mission in this framework than in inertial sim, but no J2 or drag so if burns were implemented in true 3DOF simulator it would not work nearly as well</a:t>
            </a:r>
          </a:p>
        </p:txBody>
      </p:sp>
      <p:pic>
        <p:nvPicPr>
          <p:cNvPr id="5" name="Picture 4">
            <a:extLst>
              <a:ext uri="{FF2B5EF4-FFF2-40B4-BE49-F238E27FC236}">
                <a16:creationId xmlns:a16="http://schemas.microsoft.com/office/drawing/2014/main" id="{07C39AF1-8BFA-4EC3-A716-B0F28AD6DB12}"/>
              </a:ext>
            </a:extLst>
          </p:cNvPr>
          <p:cNvPicPr>
            <a:picLocks noChangeAspect="1"/>
          </p:cNvPicPr>
          <p:nvPr/>
        </p:nvPicPr>
        <p:blipFill>
          <a:blip r:embed="rId2"/>
          <a:stretch>
            <a:fillRect/>
          </a:stretch>
        </p:blipFill>
        <p:spPr>
          <a:xfrm>
            <a:off x="1721573" y="3524898"/>
            <a:ext cx="5798126" cy="3402372"/>
          </a:xfrm>
          <a:prstGeom prst="rect">
            <a:avLst/>
          </a:prstGeom>
        </p:spPr>
      </p:pic>
    </p:spTree>
    <p:extLst>
      <p:ext uri="{BB962C8B-B14F-4D97-AF65-F5344CB8AC3E}">
        <p14:creationId xmlns:p14="http://schemas.microsoft.com/office/powerpoint/2010/main" val="2768975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869E-04B7-438B-B5B2-7178A54AFF55}"/>
              </a:ext>
            </a:extLst>
          </p:cNvPr>
          <p:cNvSpPr>
            <a:spLocks noGrp="1"/>
          </p:cNvSpPr>
          <p:nvPr>
            <p:ph type="title"/>
          </p:nvPr>
        </p:nvSpPr>
        <p:spPr/>
        <p:txBody>
          <a:bodyPr/>
          <a:lstStyle/>
          <a:p>
            <a:r>
              <a:rPr lang="en-US" dirty="0"/>
              <a:t>HCW Simulation – Summary</a:t>
            </a:r>
          </a:p>
        </p:txBody>
      </p:sp>
      <p:sp>
        <p:nvSpPr>
          <p:cNvPr id="3" name="Content Placeholder 2">
            <a:extLst>
              <a:ext uri="{FF2B5EF4-FFF2-40B4-BE49-F238E27FC236}">
                <a16:creationId xmlns:a16="http://schemas.microsoft.com/office/drawing/2014/main" id="{8C16363F-996E-402E-A723-732A1050273F}"/>
              </a:ext>
            </a:extLst>
          </p:cNvPr>
          <p:cNvSpPr>
            <a:spLocks noGrp="1"/>
          </p:cNvSpPr>
          <p:nvPr>
            <p:ph sz="quarter" idx="10"/>
          </p:nvPr>
        </p:nvSpPr>
        <p:spPr>
          <a:xfrm>
            <a:off x="949328" y="1211579"/>
            <a:ext cx="7342617" cy="4958699"/>
          </a:xfrm>
        </p:spPr>
        <p:txBody>
          <a:bodyPr>
            <a:normAutofit/>
          </a:bodyPr>
          <a:lstStyle/>
          <a:p>
            <a:pPr marL="285750" indent="-285750">
              <a:buFont typeface="Arial" panose="020B0604020202020204" pitchFamily="34" charset="0"/>
              <a:buChar char="•"/>
            </a:pPr>
            <a:r>
              <a:rPr lang="en-US" dirty="0"/>
              <a:t>HCW equations were easy to program, however, not being able to account for J2 or drag easily leads to large problems down the road</a:t>
            </a:r>
          </a:p>
          <a:p>
            <a:pPr marL="285750" indent="-285750">
              <a:buFont typeface="Arial" panose="020B0604020202020204" pitchFamily="34" charset="0"/>
              <a:buChar char="•"/>
            </a:pPr>
            <a:r>
              <a:rPr lang="en-US" dirty="0"/>
              <a:t>Burn directions and magnitudes were easy to calculate for both bounding motion and for waypoint movement</a:t>
            </a:r>
          </a:p>
        </p:txBody>
      </p:sp>
    </p:spTree>
    <p:extLst>
      <p:ext uri="{BB962C8B-B14F-4D97-AF65-F5344CB8AC3E}">
        <p14:creationId xmlns:p14="http://schemas.microsoft.com/office/powerpoint/2010/main" val="247349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869E-04B7-438B-B5B2-7178A54AFF55}"/>
              </a:ext>
            </a:extLst>
          </p:cNvPr>
          <p:cNvSpPr>
            <a:spLocks noGrp="1"/>
          </p:cNvSpPr>
          <p:nvPr>
            <p:ph type="title"/>
          </p:nvPr>
        </p:nvSpPr>
        <p:spPr/>
        <p:txBody>
          <a:bodyPr/>
          <a:lstStyle/>
          <a:p>
            <a:r>
              <a:rPr lang="en-US" dirty="0"/>
              <a:t>YA Simulation</a:t>
            </a:r>
          </a:p>
        </p:txBody>
      </p:sp>
      <p:sp>
        <p:nvSpPr>
          <p:cNvPr id="3" name="Content Placeholder 2">
            <a:extLst>
              <a:ext uri="{FF2B5EF4-FFF2-40B4-BE49-F238E27FC236}">
                <a16:creationId xmlns:a16="http://schemas.microsoft.com/office/drawing/2014/main" id="{8C16363F-996E-402E-A723-732A1050273F}"/>
              </a:ext>
            </a:extLst>
          </p:cNvPr>
          <p:cNvSpPr>
            <a:spLocks noGrp="1"/>
          </p:cNvSpPr>
          <p:nvPr>
            <p:ph sz="quarter" idx="10"/>
          </p:nvPr>
        </p:nvSpPr>
        <p:spPr>
          <a:xfrm>
            <a:off x="949328" y="1211579"/>
            <a:ext cx="7342617" cy="4958699"/>
          </a:xfrm>
        </p:spPr>
        <p:txBody>
          <a:bodyPr>
            <a:normAutofit/>
          </a:bodyPr>
          <a:lstStyle/>
          <a:p>
            <a:pPr marL="285750" indent="-285750">
              <a:buFont typeface="Arial" panose="020B0604020202020204" pitchFamily="34" charset="0"/>
              <a:buChar char="•"/>
            </a:pPr>
            <a:r>
              <a:rPr lang="en-US" dirty="0"/>
              <a:t>Implemented YA equations</a:t>
            </a:r>
          </a:p>
          <a:p>
            <a:pPr marL="285750" indent="-285750">
              <a:buFont typeface="Arial" panose="020B0604020202020204" pitchFamily="34" charset="0"/>
              <a:buChar char="•"/>
            </a:pPr>
            <a:r>
              <a:rPr lang="en-US" dirty="0"/>
              <a:t>Didn’t implement </a:t>
            </a:r>
            <a:r>
              <a:rPr lang="en-US" dirty="0" err="1"/>
              <a:t>moding</a:t>
            </a:r>
            <a:r>
              <a:rPr lang="en-US" dirty="0"/>
              <a:t> or burn calculations with YA to allow for more time with ROEs</a:t>
            </a:r>
          </a:p>
        </p:txBody>
      </p:sp>
    </p:spTree>
    <p:extLst>
      <p:ext uri="{BB962C8B-B14F-4D97-AF65-F5344CB8AC3E}">
        <p14:creationId xmlns:p14="http://schemas.microsoft.com/office/powerpoint/2010/main" val="178028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a:extLst>
              <a:ext uri="{FF2B5EF4-FFF2-40B4-BE49-F238E27FC236}">
                <a16:creationId xmlns:a16="http://schemas.microsoft.com/office/drawing/2014/main" id="{C8E4374A-20A3-48B6-8A0C-17E7218F7BF6}"/>
              </a:ext>
            </a:extLst>
          </p:cNvPr>
          <p:cNvSpPr>
            <a:spLocks noGrp="1"/>
          </p:cNvSpPr>
          <p:nvPr>
            <p:ph type="title"/>
          </p:nvPr>
        </p:nvSpPr>
        <p:spPr>
          <a:xfrm>
            <a:off x="949325" y="479425"/>
            <a:ext cx="7707313" cy="650875"/>
          </a:xfrm>
        </p:spPr>
        <p:txBody>
          <a:bodyPr/>
          <a:lstStyle/>
          <a:p>
            <a:r>
              <a:rPr lang="en-US" altLang="en-US" dirty="0">
                <a:latin typeface="Arial" panose="020B0604020202020204" pitchFamily="34" charset="0"/>
                <a:ea typeface="ＭＳ Ｐゴシック" panose="020B0600070205080204" pitchFamily="34" charset="-128"/>
              </a:rPr>
              <a:t>Contents	</a:t>
            </a:r>
          </a:p>
        </p:txBody>
      </p:sp>
      <p:sp>
        <p:nvSpPr>
          <p:cNvPr id="5" name="Content Placeholder 4">
            <a:extLst>
              <a:ext uri="{FF2B5EF4-FFF2-40B4-BE49-F238E27FC236}">
                <a16:creationId xmlns:a16="http://schemas.microsoft.com/office/drawing/2014/main" id="{C2238169-9B4F-41DE-924C-84A7EBCCDD83}"/>
              </a:ext>
            </a:extLst>
          </p:cNvPr>
          <p:cNvSpPr>
            <a:spLocks noGrp="1"/>
          </p:cNvSpPr>
          <p:nvPr>
            <p:ph sz="quarter" idx="10"/>
          </p:nvPr>
        </p:nvSpPr>
        <p:spPr>
          <a:xfrm>
            <a:off x="955675" y="1211263"/>
            <a:ext cx="7700963" cy="5011737"/>
          </a:xfrm>
        </p:spPr>
        <p:txBody>
          <a:bodyPr wrap="square" numCol="1" anchor="t" anchorCtr="0" compatLnSpc="1">
            <a:prstTxWarp prst="textNoShape">
              <a:avLst/>
            </a:prstTxWarp>
          </a:bodyPr>
          <a:lstStyle/>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Mission Overview</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Inertial Simulation</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HCW Simulation</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YA Simulation</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ROE Simulation</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UKF</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Conclusion</a:t>
            </a:r>
          </a:p>
          <a:p>
            <a:pPr marL="285750"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Extra Slides:</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Simulink Diagrams</a:t>
            </a:r>
          </a:p>
          <a:p>
            <a:pPr marL="512763" lvl="2" indent="-285750">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Extra Plots</a:t>
            </a:r>
          </a:p>
          <a:p>
            <a:pPr marL="285750" indent="-285750">
              <a:buFont typeface="Arial" panose="020B0604020202020204" pitchFamily="34" charset="0"/>
              <a:buChar char="•"/>
            </a:pPr>
            <a:endParaRPr lang="en-US" altLang="en-US" dirty="0">
              <a:solidFill>
                <a:schemeClr val="tx1"/>
              </a:solidFill>
              <a:latin typeface="Arial" panose="020B0604020202020204" pitchFamily="34" charset="0"/>
              <a:ea typeface="ＭＳ Ｐゴシック" panose="020B0600070205080204" pitchFamily="34" charset="-128"/>
            </a:endParaRPr>
          </a:p>
          <a:p>
            <a:pPr marL="231775" lvl="1" indent="-285750">
              <a:buFont typeface="Arial" panose="020B0604020202020204" pitchFamily="34" charset="0"/>
              <a:buChar char="•"/>
            </a:pPr>
            <a:endParaRPr lang="en-US" altLang="en-US" dirty="0">
              <a:solidFill>
                <a:schemeClr val="tx1"/>
              </a:solidFill>
              <a:latin typeface="Arial" panose="020B0604020202020204" pitchFamily="34" charset="0"/>
              <a:ea typeface="ＭＳ Ｐゴシック" panose="020B0600070205080204" pitchFamily="34" charset="-128"/>
            </a:endParaRPr>
          </a:p>
          <a:p>
            <a:pPr marL="512763" lvl="2" indent="-2857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YA Simulation – Dynamics</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Propagating dynamics using YA state matrix results can be seen below</a:t>
            </a:r>
          </a:p>
          <a:p>
            <a:pPr>
              <a:buFont typeface="Arial" panose="020B0604020202020204" pitchFamily="34" charset="0"/>
              <a:buChar char="•"/>
            </a:pPr>
            <a:r>
              <a:rPr lang="en-US" dirty="0"/>
              <a:t>Used an example from a book to confirm results</a:t>
            </a:r>
            <a:endParaRPr lang="en-US" spc="20" dirty="0">
              <a:solidFill>
                <a:schemeClr val="tx1"/>
              </a:solidFill>
            </a:endParaRPr>
          </a:p>
        </p:txBody>
      </p:sp>
      <p:pic>
        <p:nvPicPr>
          <p:cNvPr id="2" name="Picture 1">
            <a:extLst>
              <a:ext uri="{FF2B5EF4-FFF2-40B4-BE49-F238E27FC236}">
                <a16:creationId xmlns:a16="http://schemas.microsoft.com/office/drawing/2014/main" id="{B40F36A9-F92E-4FCC-A085-9E2F80A54AD8}"/>
              </a:ext>
            </a:extLst>
          </p:cNvPr>
          <p:cNvPicPr>
            <a:picLocks noChangeAspect="1"/>
          </p:cNvPicPr>
          <p:nvPr/>
        </p:nvPicPr>
        <p:blipFill>
          <a:blip r:embed="rId2"/>
          <a:stretch>
            <a:fillRect/>
          </a:stretch>
        </p:blipFill>
        <p:spPr>
          <a:xfrm>
            <a:off x="1938251" y="2453137"/>
            <a:ext cx="6256421" cy="3925475"/>
          </a:xfrm>
          <a:prstGeom prst="rect">
            <a:avLst/>
          </a:prstGeom>
        </p:spPr>
      </p:pic>
    </p:spTree>
    <p:extLst>
      <p:ext uri="{BB962C8B-B14F-4D97-AF65-F5344CB8AC3E}">
        <p14:creationId xmlns:p14="http://schemas.microsoft.com/office/powerpoint/2010/main" val="314469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ROE Simulation</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Propagated dynamics in the inertial space</a:t>
            </a:r>
          </a:p>
          <a:p>
            <a:pPr>
              <a:buFont typeface="Arial" panose="020B0604020202020204" pitchFamily="34" charset="0"/>
              <a:buChar char="•"/>
            </a:pPr>
            <a:r>
              <a:rPr lang="en-US" dirty="0"/>
              <a:t>Implemented ROE propagation in the “Computer” block of my simulation</a:t>
            </a:r>
          </a:p>
          <a:p>
            <a:pPr>
              <a:buFont typeface="Arial" panose="020B0604020202020204" pitchFamily="34" charset="0"/>
              <a:buChar char="•"/>
            </a:pPr>
            <a:r>
              <a:rPr lang="en-US" dirty="0"/>
              <a:t>Used this for burn calculations and </a:t>
            </a:r>
            <a:r>
              <a:rPr lang="en-US" dirty="0" err="1"/>
              <a:t>moding</a:t>
            </a:r>
            <a:r>
              <a:rPr lang="en-US" dirty="0"/>
              <a:t> choices</a:t>
            </a:r>
          </a:p>
          <a:p>
            <a:pPr marL="0" indent="0"/>
            <a:endParaRPr lang="en-US" spc="20" dirty="0">
              <a:solidFill>
                <a:schemeClr val="tx1"/>
              </a:solidFill>
            </a:endParaRPr>
          </a:p>
        </p:txBody>
      </p:sp>
    </p:spTree>
    <p:extLst>
      <p:ext uri="{BB962C8B-B14F-4D97-AF65-F5344CB8AC3E}">
        <p14:creationId xmlns:p14="http://schemas.microsoft.com/office/powerpoint/2010/main" val="201082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a:xfrm>
            <a:off x="948775" y="479388"/>
            <a:ext cx="7957019" cy="650699"/>
          </a:xfrm>
        </p:spPr>
        <p:txBody>
          <a:bodyPr/>
          <a:lstStyle/>
          <a:p>
            <a:r>
              <a:rPr lang="en-US" dirty="0"/>
              <a:t>ROE Simulation – Propagation with J2 considered</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Implemented STM accounting for J2 without small angle approximation results were as expected:</a:t>
            </a:r>
          </a:p>
        </p:txBody>
      </p:sp>
      <p:pic>
        <p:nvPicPr>
          <p:cNvPr id="3" name="Picture 2">
            <a:extLst>
              <a:ext uri="{FF2B5EF4-FFF2-40B4-BE49-F238E27FC236}">
                <a16:creationId xmlns:a16="http://schemas.microsoft.com/office/drawing/2014/main" id="{94A9AF1B-4F25-4F8A-9ACB-DDF0C88E0369}"/>
              </a:ext>
            </a:extLst>
          </p:cNvPr>
          <p:cNvPicPr>
            <a:picLocks noChangeAspect="1"/>
          </p:cNvPicPr>
          <p:nvPr/>
        </p:nvPicPr>
        <p:blipFill>
          <a:blip r:embed="rId2"/>
          <a:stretch>
            <a:fillRect/>
          </a:stretch>
        </p:blipFill>
        <p:spPr>
          <a:xfrm>
            <a:off x="736167" y="1768366"/>
            <a:ext cx="3613677" cy="2704922"/>
          </a:xfrm>
          <a:prstGeom prst="rect">
            <a:avLst/>
          </a:prstGeom>
        </p:spPr>
      </p:pic>
      <p:pic>
        <p:nvPicPr>
          <p:cNvPr id="6" name="Picture 5">
            <a:extLst>
              <a:ext uri="{FF2B5EF4-FFF2-40B4-BE49-F238E27FC236}">
                <a16:creationId xmlns:a16="http://schemas.microsoft.com/office/drawing/2014/main" id="{71EB8198-3335-464E-A130-1DB5E36006D0}"/>
              </a:ext>
            </a:extLst>
          </p:cNvPr>
          <p:cNvPicPr>
            <a:picLocks noChangeAspect="1"/>
          </p:cNvPicPr>
          <p:nvPr/>
        </p:nvPicPr>
        <p:blipFill>
          <a:blip r:embed="rId3"/>
          <a:stretch>
            <a:fillRect/>
          </a:stretch>
        </p:blipFill>
        <p:spPr>
          <a:xfrm>
            <a:off x="4794158" y="1768366"/>
            <a:ext cx="3756901" cy="2812130"/>
          </a:xfrm>
          <a:prstGeom prst="rect">
            <a:avLst/>
          </a:prstGeom>
        </p:spPr>
      </p:pic>
      <p:pic>
        <p:nvPicPr>
          <p:cNvPr id="7" name="Picture 6">
            <a:extLst>
              <a:ext uri="{FF2B5EF4-FFF2-40B4-BE49-F238E27FC236}">
                <a16:creationId xmlns:a16="http://schemas.microsoft.com/office/drawing/2014/main" id="{58F0302B-96BE-4171-A216-A9CC6A417636}"/>
              </a:ext>
            </a:extLst>
          </p:cNvPr>
          <p:cNvPicPr>
            <a:picLocks noChangeAspect="1"/>
          </p:cNvPicPr>
          <p:nvPr/>
        </p:nvPicPr>
        <p:blipFill>
          <a:blip r:embed="rId4"/>
          <a:stretch>
            <a:fillRect/>
          </a:stretch>
        </p:blipFill>
        <p:spPr>
          <a:xfrm>
            <a:off x="3209029" y="4196250"/>
            <a:ext cx="3556000" cy="2661750"/>
          </a:xfrm>
          <a:prstGeom prst="rect">
            <a:avLst/>
          </a:prstGeom>
        </p:spPr>
      </p:pic>
    </p:spTree>
    <p:extLst>
      <p:ext uri="{BB962C8B-B14F-4D97-AF65-F5344CB8AC3E}">
        <p14:creationId xmlns:p14="http://schemas.microsoft.com/office/powerpoint/2010/main" val="2241476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520E5-66AC-4116-A34B-DDBE0AA33081}"/>
              </a:ext>
            </a:extLst>
          </p:cNvPr>
          <p:cNvSpPr>
            <a:spLocks noGrp="1"/>
          </p:cNvSpPr>
          <p:nvPr>
            <p:ph type="title"/>
          </p:nvPr>
        </p:nvSpPr>
        <p:spPr/>
        <p:txBody>
          <a:bodyPr/>
          <a:lstStyle/>
          <a:p>
            <a:r>
              <a:rPr lang="en-US" dirty="0"/>
              <a:t>ROE Simulation - Drag Implementation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5E106F-A118-4B03-ADEE-49A8B18599AA}"/>
                  </a:ext>
                </a:extLst>
              </p:cNvPr>
              <p:cNvSpPr>
                <a:spLocks noGrp="1"/>
              </p:cNvSpPr>
              <p:nvPr>
                <p:ph sz="quarter" idx="10"/>
              </p:nvPr>
            </p:nvSpPr>
            <p:spPr/>
            <p:txBody>
              <a:bodyPr/>
              <a:lstStyle/>
              <a:p>
                <a:pPr>
                  <a:buFont typeface="Arial" panose="020B0604020202020204" pitchFamily="34" charset="0"/>
                  <a:buChar char="•"/>
                </a:pPr>
                <a:r>
                  <a:rPr lang="en-US" dirty="0"/>
                  <a:t>Added in drag to the STM</a:t>
                </a:r>
              </a:p>
              <a:p>
                <a:pPr>
                  <a:buFont typeface="Arial" panose="020B0604020202020204" pitchFamily="34" charset="0"/>
                  <a:buChar char="•"/>
                </a:pPr>
                <a:r>
                  <a:rPr lang="en-US" dirty="0"/>
                  <a:t>Approximated the </a:t>
                </a:r>
                <a14:m>
                  <m:oMath xmlns:m="http://schemas.openxmlformats.org/officeDocument/2006/math">
                    <m:r>
                      <a:rPr lang="en-US" i="1" smtClean="0">
                        <a:latin typeface="Cambria Math" panose="02040503050406030204" pitchFamily="18" charset="0"/>
                        <a:ea typeface="Cambria Math" panose="02040503050406030204" pitchFamily="18" charset="0"/>
                      </a:rPr>
                      <m:t>𝛿</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𝑎</m:t>
                        </m:r>
                      </m:e>
                    </m:acc>
                  </m:oMath>
                </a14:m>
                <a:r>
                  <a:rPr lang="en-US" dirty="0"/>
                  <a:t> by running over an orbit and calculating the mean value</a:t>
                </a:r>
              </a:p>
              <a:p>
                <a:pPr>
                  <a:buFont typeface="Arial" panose="020B0604020202020204" pitchFamily="34" charset="0"/>
                  <a:buChar char="•"/>
                </a:pPr>
                <a:r>
                  <a:rPr lang="en-US" dirty="0"/>
                  <a:t>Using the simplest STM, agnostic of drag model</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9C5E106F-A118-4B03-ADEE-49A8B18599AA}"/>
                  </a:ext>
                </a:extLst>
              </p:cNvPr>
              <p:cNvSpPr>
                <a:spLocks noGrp="1" noRot="1" noChangeAspect="1" noMove="1" noResize="1" noEditPoints="1" noAdjustHandles="1" noChangeArrowheads="1" noChangeShapeType="1" noTextEdit="1"/>
              </p:cNvSpPr>
              <p:nvPr>
                <p:ph sz="quarter" idx="10"/>
              </p:nvPr>
            </p:nvSpPr>
            <p:spPr>
              <a:blipFill>
                <a:blip r:embed="rId2"/>
                <a:stretch>
                  <a:fillRect l="-3543" t="-730" r="-225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A87B538-B7D7-4019-AF6B-C4CE92E90DE9}"/>
              </a:ext>
            </a:extLst>
          </p:cNvPr>
          <p:cNvPicPr>
            <a:picLocks noChangeAspect="1"/>
          </p:cNvPicPr>
          <p:nvPr/>
        </p:nvPicPr>
        <p:blipFill>
          <a:blip r:embed="rId3"/>
          <a:stretch>
            <a:fillRect/>
          </a:stretch>
        </p:blipFill>
        <p:spPr>
          <a:xfrm>
            <a:off x="5100638" y="1291639"/>
            <a:ext cx="3556000" cy="2661750"/>
          </a:xfrm>
          <a:prstGeom prst="rect">
            <a:avLst/>
          </a:prstGeom>
        </p:spPr>
      </p:pic>
      <p:pic>
        <p:nvPicPr>
          <p:cNvPr id="6" name="Picture 5">
            <a:extLst>
              <a:ext uri="{FF2B5EF4-FFF2-40B4-BE49-F238E27FC236}">
                <a16:creationId xmlns:a16="http://schemas.microsoft.com/office/drawing/2014/main" id="{3E060453-71C2-4457-BCCF-15860FD7C4C2}"/>
              </a:ext>
            </a:extLst>
          </p:cNvPr>
          <p:cNvPicPr>
            <a:picLocks noChangeAspect="1"/>
          </p:cNvPicPr>
          <p:nvPr/>
        </p:nvPicPr>
        <p:blipFill>
          <a:blip r:embed="rId4"/>
          <a:stretch>
            <a:fillRect/>
          </a:stretch>
        </p:blipFill>
        <p:spPr>
          <a:xfrm>
            <a:off x="4957972" y="3716862"/>
            <a:ext cx="3556000" cy="2661750"/>
          </a:xfrm>
          <a:prstGeom prst="rect">
            <a:avLst/>
          </a:prstGeom>
        </p:spPr>
      </p:pic>
      <p:pic>
        <p:nvPicPr>
          <p:cNvPr id="7" name="Picture 6">
            <a:extLst>
              <a:ext uri="{FF2B5EF4-FFF2-40B4-BE49-F238E27FC236}">
                <a16:creationId xmlns:a16="http://schemas.microsoft.com/office/drawing/2014/main" id="{21B6C210-F124-445E-9A39-F7A33C336A37}"/>
              </a:ext>
            </a:extLst>
          </p:cNvPr>
          <p:cNvPicPr>
            <a:picLocks noChangeAspect="1"/>
          </p:cNvPicPr>
          <p:nvPr/>
        </p:nvPicPr>
        <p:blipFill>
          <a:blip r:embed="rId5"/>
          <a:stretch>
            <a:fillRect/>
          </a:stretch>
        </p:blipFill>
        <p:spPr>
          <a:xfrm>
            <a:off x="883724" y="3716862"/>
            <a:ext cx="3556000" cy="2661750"/>
          </a:xfrm>
          <a:prstGeom prst="rect">
            <a:avLst/>
          </a:prstGeom>
        </p:spPr>
      </p:pic>
    </p:spTree>
    <p:extLst>
      <p:ext uri="{BB962C8B-B14F-4D97-AF65-F5344CB8AC3E}">
        <p14:creationId xmlns:p14="http://schemas.microsoft.com/office/powerpoint/2010/main" val="4255218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F3D1-FBC8-445D-9EAA-64B67F417844}"/>
              </a:ext>
            </a:extLst>
          </p:cNvPr>
          <p:cNvSpPr>
            <a:spLocks noGrp="1"/>
          </p:cNvSpPr>
          <p:nvPr>
            <p:ph type="title"/>
          </p:nvPr>
        </p:nvSpPr>
        <p:spPr/>
        <p:txBody>
          <a:bodyPr/>
          <a:lstStyle/>
          <a:p>
            <a:r>
              <a:rPr lang="en-US" dirty="0"/>
              <a:t>ROE Simulation – J2 and Drag</a:t>
            </a:r>
          </a:p>
        </p:txBody>
      </p:sp>
      <p:pic>
        <p:nvPicPr>
          <p:cNvPr id="5" name="Picture 4">
            <a:extLst>
              <a:ext uri="{FF2B5EF4-FFF2-40B4-BE49-F238E27FC236}">
                <a16:creationId xmlns:a16="http://schemas.microsoft.com/office/drawing/2014/main" id="{0CBF3375-B413-441C-9EFD-1475E7C8BC02}"/>
              </a:ext>
            </a:extLst>
          </p:cNvPr>
          <p:cNvPicPr>
            <a:picLocks noChangeAspect="1"/>
          </p:cNvPicPr>
          <p:nvPr/>
        </p:nvPicPr>
        <p:blipFill>
          <a:blip r:embed="rId2"/>
          <a:stretch>
            <a:fillRect/>
          </a:stretch>
        </p:blipFill>
        <p:spPr>
          <a:xfrm>
            <a:off x="4572000" y="1080599"/>
            <a:ext cx="4514325" cy="3379079"/>
          </a:xfrm>
          <a:prstGeom prst="rect">
            <a:avLst/>
          </a:prstGeom>
        </p:spPr>
      </p:pic>
      <p:pic>
        <p:nvPicPr>
          <p:cNvPr id="6" name="Picture 5">
            <a:extLst>
              <a:ext uri="{FF2B5EF4-FFF2-40B4-BE49-F238E27FC236}">
                <a16:creationId xmlns:a16="http://schemas.microsoft.com/office/drawing/2014/main" id="{B91D5332-AA55-41F3-9755-734AF0894517}"/>
              </a:ext>
            </a:extLst>
          </p:cNvPr>
          <p:cNvPicPr>
            <a:picLocks noChangeAspect="1"/>
          </p:cNvPicPr>
          <p:nvPr/>
        </p:nvPicPr>
        <p:blipFill>
          <a:blip r:embed="rId3"/>
          <a:stretch>
            <a:fillRect/>
          </a:stretch>
        </p:blipFill>
        <p:spPr>
          <a:xfrm>
            <a:off x="670190" y="1080598"/>
            <a:ext cx="4293697" cy="3213934"/>
          </a:xfrm>
          <a:prstGeom prst="rect">
            <a:avLst/>
          </a:prstGeom>
        </p:spPr>
      </p:pic>
      <p:pic>
        <p:nvPicPr>
          <p:cNvPr id="7" name="Picture 6">
            <a:extLst>
              <a:ext uri="{FF2B5EF4-FFF2-40B4-BE49-F238E27FC236}">
                <a16:creationId xmlns:a16="http://schemas.microsoft.com/office/drawing/2014/main" id="{EE0632B0-6B51-4B94-A572-41E878974CC4}"/>
              </a:ext>
            </a:extLst>
          </p:cNvPr>
          <p:cNvPicPr>
            <a:picLocks noChangeAspect="1"/>
          </p:cNvPicPr>
          <p:nvPr/>
        </p:nvPicPr>
        <p:blipFill>
          <a:blip r:embed="rId4"/>
          <a:stretch>
            <a:fillRect/>
          </a:stretch>
        </p:blipFill>
        <p:spPr>
          <a:xfrm>
            <a:off x="2807750" y="3840887"/>
            <a:ext cx="4039937" cy="3023988"/>
          </a:xfrm>
          <a:prstGeom prst="rect">
            <a:avLst/>
          </a:prstGeom>
        </p:spPr>
      </p:pic>
    </p:spTree>
    <p:extLst>
      <p:ext uri="{BB962C8B-B14F-4D97-AF65-F5344CB8AC3E}">
        <p14:creationId xmlns:p14="http://schemas.microsoft.com/office/powerpoint/2010/main" val="2812849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ROE Simulation – Bounding Motion </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lvl="1">
              <a:buFont typeface="Arial" panose="020B0604020202020204" pitchFamily="34" charset="0"/>
              <a:buChar char="•"/>
            </a:pPr>
            <a:r>
              <a:rPr lang="en-US" spc="20" dirty="0">
                <a:solidFill>
                  <a:schemeClr val="tx1"/>
                </a:solidFill>
              </a:rPr>
              <a:t>Calculate the bounding burn using ROE now </a:t>
            </a:r>
            <a:r>
              <a:rPr lang="en-US" spc="20" dirty="0">
                <a:solidFill>
                  <a:schemeClr val="tx1"/>
                </a:solidFill>
                <a:sym typeface="Wingdings" panose="05000000000000000000" pitchFamily="2" charset="2"/>
              </a:rPr>
              <a:t> just looked at da, not accounting for changes in other ROEs</a:t>
            </a:r>
            <a:endParaRPr lang="en-US" spc="20" dirty="0">
              <a:solidFill>
                <a:schemeClr val="tx1"/>
              </a:solidFill>
            </a:endParaRPr>
          </a:p>
        </p:txBody>
      </p:sp>
      <p:pic>
        <p:nvPicPr>
          <p:cNvPr id="4" name="Picture 3">
            <a:extLst>
              <a:ext uri="{FF2B5EF4-FFF2-40B4-BE49-F238E27FC236}">
                <a16:creationId xmlns:a16="http://schemas.microsoft.com/office/drawing/2014/main" id="{4683A4D9-722E-4F44-8FAC-ED60A50AF372}"/>
              </a:ext>
            </a:extLst>
          </p:cNvPr>
          <p:cNvPicPr>
            <a:picLocks noChangeAspect="1"/>
          </p:cNvPicPr>
          <p:nvPr/>
        </p:nvPicPr>
        <p:blipFill>
          <a:blip r:embed="rId2"/>
          <a:stretch>
            <a:fillRect/>
          </a:stretch>
        </p:blipFill>
        <p:spPr>
          <a:xfrm>
            <a:off x="1223760" y="2214560"/>
            <a:ext cx="6970912" cy="4090569"/>
          </a:xfrm>
          <a:prstGeom prst="rect">
            <a:avLst/>
          </a:prstGeom>
        </p:spPr>
      </p:pic>
    </p:spTree>
    <p:extLst>
      <p:ext uri="{BB962C8B-B14F-4D97-AF65-F5344CB8AC3E}">
        <p14:creationId xmlns:p14="http://schemas.microsoft.com/office/powerpoint/2010/main" val="522068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256-D111-42E0-95AF-4F457748A1B2}"/>
              </a:ext>
            </a:extLst>
          </p:cNvPr>
          <p:cNvSpPr>
            <a:spLocks noGrp="1"/>
          </p:cNvSpPr>
          <p:nvPr>
            <p:ph type="title"/>
          </p:nvPr>
        </p:nvSpPr>
        <p:spPr/>
        <p:txBody>
          <a:bodyPr/>
          <a:lstStyle/>
          <a:p>
            <a:r>
              <a:rPr lang="en-US" dirty="0"/>
              <a:t>ROE – Guidance for Overall Mission</a:t>
            </a:r>
          </a:p>
        </p:txBody>
      </p:sp>
      <p:sp>
        <p:nvSpPr>
          <p:cNvPr id="3" name="Content Placeholder 2">
            <a:extLst>
              <a:ext uri="{FF2B5EF4-FFF2-40B4-BE49-F238E27FC236}">
                <a16:creationId xmlns:a16="http://schemas.microsoft.com/office/drawing/2014/main" id="{B2E21A05-F9BE-4506-9B09-041053340C88}"/>
              </a:ext>
            </a:extLst>
          </p:cNvPr>
          <p:cNvSpPr>
            <a:spLocks noGrp="1"/>
          </p:cNvSpPr>
          <p:nvPr>
            <p:ph sz="quarter" idx="10"/>
          </p:nvPr>
        </p:nvSpPr>
        <p:spPr>
          <a:xfrm>
            <a:off x="949328" y="1211580"/>
            <a:ext cx="7094642" cy="1546488"/>
          </a:xfrm>
        </p:spPr>
        <p:txBody>
          <a:bodyPr>
            <a:normAutofit lnSpcReduction="10000"/>
          </a:bodyPr>
          <a:lstStyle/>
          <a:p>
            <a:pPr>
              <a:buFont typeface="+mj-lt"/>
              <a:buAutoNum type="arabicPeriod"/>
            </a:pPr>
            <a:r>
              <a:rPr lang="en-US" dirty="0"/>
              <a:t>Start above and ahead</a:t>
            </a:r>
          </a:p>
          <a:p>
            <a:pPr>
              <a:buFont typeface="+mj-lt"/>
              <a:buAutoNum type="arabicPeriod"/>
            </a:pPr>
            <a:r>
              <a:rPr lang="en-US" dirty="0"/>
              <a:t>Come to intermediate orbit, 0.5 km </a:t>
            </a:r>
            <a:r>
              <a:rPr lang="en-US" dirty="0" err="1"/>
              <a:t>rbar</a:t>
            </a:r>
            <a:endParaRPr lang="en-US" dirty="0"/>
          </a:p>
          <a:p>
            <a:pPr>
              <a:buFont typeface="+mj-lt"/>
              <a:buAutoNum type="arabicPeriod"/>
            </a:pPr>
            <a:r>
              <a:rPr lang="en-US" dirty="0"/>
              <a:t>Come down to 0 km </a:t>
            </a:r>
            <a:r>
              <a:rPr lang="en-US" dirty="0" err="1"/>
              <a:t>rbar</a:t>
            </a:r>
            <a:r>
              <a:rPr lang="en-US" dirty="0"/>
              <a:t> 	and </a:t>
            </a:r>
          </a:p>
          <a:p>
            <a:pPr>
              <a:buFont typeface="+mj-lt"/>
              <a:buAutoNum type="arabicPeriod"/>
            </a:pPr>
            <a:r>
              <a:rPr lang="en-US" dirty="0" err="1"/>
              <a:t>Vbar</a:t>
            </a:r>
            <a:r>
              <a:rPr lang="en-US" dirty="0"/>
              <a:t> maneuvers to rendezvous </a:t>
            </a:r>
            <a:r>
              <a:rPr lang="en-US" dirty="0">
                <a:sym typeface="Wingdings" panose="05000000000000000000" pitchFamily="2" charset="2"/>
              </a:rPr>
              <a:t> </a:t>
            </a:r>
            <a:r>
              <a:rPr lang="en-US" dirty="0"/>
              <a:t> </a:t>
            </a:r>
            <a:r>
              <a:rPr lang="en-US" dirty="0" err="1"/>
              <a:t>moding</a:t>
            </a:r>
            <a:r>
              <a:rPr lang="en-US" dirty="0"/>
              <a:t> is set up but calculating burns not done </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AF03E89E-2575-47EE-9502-4EA1D38F7717}"/>
              </a:ext>
            </a:extLst>
          </p:cNvPr>
          <p:cNvPicPr>
            <a:picLocks noChangeAspect="1"/>
          </p:cNvPicPr>
          <p:nvPr/>
        </p:nvPicPr>
        <p:blipFill>
          <a:blip r:embed="rId2"/>
          <a:stretch>
            <a:fillRect/>
          </a:stretch>
        </p:blipFill>
        <p:spPr>
          <a:xfrm>
            <a:off x="1028448" y="2686691"/>
            <a:ext cx="7015522" cy="4116746"/>
          </a:xfrm>
          <a:prstGeom prst="rect">
            <a:avLst/>
          </a:prstGeom>
        </p:spPr>
      </p:pic>
    </p:spTree>
    <p:extLst>
      <p:ext uri="{BB962C8B-B14F-4D97-AF65-F5344CB8AC3E}">
        <p14:creationId xmlns:p14="http://schemas.microsoft.com/office/powerpoint/2010/main" val="378713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256-D111-42E0-95AF-4F457748A1B2}"/>
              </a:ext>
            </a:extLst>
          </p:cNvPr>
          <p:cNvSpPr>
            <a:spLocks noGrp="1"/>
          </p:cNvSpPr>
          <p:nvPr>
            <p:ph type="title"/>
          </p:nvPr>
        </p:nvSpPr>
        <p:spPr/>
        <p:txBody>
          <a:bodyPr/>
          <a:lstStyle/>
          <a:p>
            <a:r>
              <a:rPr lang="en-US" dirty="0"/>
              <a:t>ROE – Guidance for Overall Mission Cont.</a:t>
            </a:r>
          </a:p>
        </p:txBody>
      </p:sp>
      <p:sp>
        <p:nvSpPr>
          <p:cNvPr id="3" name="Content Placeholder 2">
            <a:extLst>
              <a:ext uri="{FF2B5EF4-FFF2-40B4-BE49-F238E27FC236}">
                <a16:creationId xmlns:a16="http://schemas.microsoft.com/office/drawing/2014/main" id="{B2E21A05-F9BE-4506-9B09-041053340C88}"/>
              </a:ext>
            </a:extLst>
          </p:cNvPr>
          <p:cNvSpPr>
            <a:spLocks noGrp="1"/>
          </p:cNvSpPr>
          <p:nvPr>
            <p:ph sz="quarter" idx="10"/>
          </p:nvPr>
        </p:nvSpPr>
        <p:spPr>
          <a:xfrm>
            <a:off x="949328" y="1211580"/>
            <a:ext cx="7094642" cy="1546488"/>
          </a:xfrm>
        </p:spPr>
        <p:txBody>
          <a:bodyPr>
            <a:normAutofit/>
          </a:bodyPr>
          <a:lstStyle/>
          <a:p>
            <a:pPr>
              <a:buFont typeface="Arial" panose="020B0604020202020204" pitchFamily="34" charset="0"/>
              <a:buChar char="•"/>
            </a:pPr>
            <a:r>
              <a:rPr lang="en-US" dirty="0"/>
              <a:t>Currently in position to start terminal guidance but ran out of time</a:t>
            </a:r>
          </a:p>
          <a:p>
            <a:pPr>
              <a:buFont typeface="Arial" panose="020B0604020202020204" pitchFamily="34" charset="0"/>
              <a:buChar char="•"/>
            </a:pPr>
            <a:r>
              <a:rPr lang="en-US" dirty="0"/>
              <a:t>Wasn’t able to achieve the final portion of the mission</a:t>
            </a:r>
          </a:p>
        </p:txBody>
      </p:sp>
      <p:pic>
        <p:nvPicPr>
          <p:cNvPr id="7" name="Picture 6">
            <a:extLst>
              <a:ext uri="{FF2B5EF4-FFF2-40B4-BE49-F238E27FC236}">
                <a16:creationId xmlns:a16="http://schemas.microsoft.com/office/drawing/2014/main" id="{E85F129D-4BF1-4D6B-BE34-6687521A5F44}"/>
              </a:ext>
            </a:extLst>
          </p:cNvPr>
          <p:cNvPicPr>
            <a:picLocks noChangeAspect="1"/>
          </p:cNvPicPr>
          <p:nvPr/>
        </p:nvPicPr>
        <p:blipFill>
          <a:blip r:embed="rId2"/>
          <a:stretch>
            <a:fillRect/>
          </a:stretch>
        </p:blipFill>
        <p:spPr>
          <a:xfrm>
            <a:off x="1506070" y="2839561"/>
            <a:ext cx="6877210" cy="4035584"/>
          </a:xfrm>
          <a:prstGeom prst="rect">
            <a:avLst/>
          </a:prstGeom>
        </p:spPr>
      </p:pic>
    </p:spTree>
    <p:extLst>
      <p:ext uri="{BB962C8B-B14F-4D97-AF65-F5344CB8AC3E}">
        <p14:creationId xmlns:p14="http://schemas.microsoft.com/office/powerpoint/2010/main" val="380868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ROE Simulation - Summary</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Was able to maneuver the deputy spacecraft to the point where terminal guidance could be initiated</a:t>
            </a:r>
          </a:p>
          <a:p>
            <a:pPr>
              <a:buFont typeface="Arial" panose="020B0604020202020204" pitchFamily="34" charset="0"/>
              <a:buChar char="•"/>
            </a:pPr>
            <a:r>
              <a:rPr lang="en-US" dirty="0"/>
              <a:t>Calculated burns using the ROE space</a:t>
            </a:r>
            <a:endParaRPr lang="en-US" spc="20" dirty="0">
              <a:solidFill>
                <a:schemeClr val="tx1"/>
              </a:solidFill>
            </a:endParaRPr>
          </a:p>
          <a:p>
            <a:pPr>
              <a:buFont typeface="Arial" panose="020B0604020202020204" pitchFamily="34" charset="0"/>
              <a:buChar char="•"/>
            </a:pPr>
            <a:r>
              <a:rPr lang="en-US" dirty="0"/>
              <a:t>Was unable to complete the terminal guidance to finish the rendezvous and docking </a:t>
            </a:r>
          </a:p>
          <a:p>
            <a:pPr marL="0" indent="0"/>
            <a:endParaRPr lang="en-US" spc="20" dirty="0">
              <a:solidFill>
                <a:schemeClr val="tx1"/>
              </a:solidFill>
            </a:endParaRPr>
          </a:p>
        </p:txBody>
      </p:sp>
    </p:spTree>
    <p:extLst>
      <p:ext uri="{BB962C8B-B14F-4D97-AF65-F5344CB8AC3E}">
        <p14:creationId xmlns:p14="http://schemas.microsoft.com/office/powerpoint/2010/main" val="18070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1475-FEC4-4F16-8463-EF5486B91A02}"/>
              </a:ext>
            </a:extLst>
          </p:cNvPr>
          <p:cNvSpPr>
            <a:spLocks noGrp="1"/>
          </p:cNvSpPr>
          <p:nvPr>
            <p:ph type="title"/>
          </p:nvPr>
        </p:nvSpPr>
        <p:spPr/>
        <p:txBody>
          <a:bodyPr/>
          <a:lstStyle/>
          <a:p>
            <a:r>
              <a:rPr lang="en-US" dirty="0"/>
              <a:t>UKF</a:t>
            </a:r>
          </a:p>
        </p:txBody>
      </p:sp>
      <p:sp>
        <p:nvSpPr>
          <p:cNvPr id="3" name="Content Placeholder 2">
            <a:extLst>
              <a:ext uri="{FF2B5EF4-FFF2-40B4-BE49-F238E27FC236}">
                <a16:creationId xmlns:a16="http://schemas.microsoft.com/office/drawing/2014/main" id="{09E74B63-AD41-4359-B8F5-95AB42FF3C66}"/>
              </a:ext>
            </a:extLst>
          </p:cNvPr>
          <p:cNvSpPr>
            <a:spLocks noGrp="1"/>
          </p:cNvSpPr>
          <p:nvPr>
            <p:ph sz="quarter" idx="10"/>
          </p:nvPr>
        </p:nvSpPr>
        <p:spPr>
          <a:xfrm>
            <a:off x="949328" y="1211580"/>
            <a:ext cx="3787775" cy="3137583"/>
          </a:xfrm>
        </p:spPr>
        <p:txBody>
          <a:bodyPr>
            <a:normAutofit lnSpcReduction="10000"/>
          </a:bodyPr>
          <a:lstStyle/>
          <a:p>
            <a:pPr>
              <a:buFont typeface="Arial" panose="020B0604020202020204" pitchFamily="34" charset="0"/>
              <a:buChar char="•"/>
            </a:pPr>
            <a:r>
              <a:rPr lang="en-US" dirty="0"/>
              <a:t>Used a UKF for the navigation on this project</a:t>
            </a:r>
          </a:p>
          <a:p>
            <a:pPr>
              <a:buFont typeface="Arial" panose="020B0604020202020204" pitchFamily="34" charset="0"/>
              <a:buChar char="•"/>
            </a:pPr>
            <a:r>
              <a:rPr lang="en-US" dirty="0"/>
              <a:t>Currently have a “sensor” that returns noisy relative position and velocity</a:t>
            </a:r>
          </a:p>
          <a:p>
            <a:pPr>
              <a:buFont typeface="Arial" panose="020B0604020202020204" pitchFamily="34" charset="0"/>
              <a:buChar char="•"/>
            </a:pPr>
            <a:r>
              <a:rPr lang="en-US" dirty="0"/>
              <a:t>Use UKF to estimate the ROEs</a:t>
            </a:r>
          </a:p>
          <a:p>
            <a:pPr>
              <a:buFont typeface="Arial" panose="020B0604020202020204" pitchFamily="34" charset="0"/>
              <a:buChar char="•"/>
            </a:pPr>
            <a:r>
              <a:rPr lang="en-US" dirty="0"/>
              <a:t>Propagate them with the full STM</a:t>
            </a:r>
          </a:p>
          <a:p>
            <a:pPr>
              <a:buFont typeface="Arial" panose="020B0604020202020204" pitchFamily="34" charset="0"/>
              <a:buChar char="•"/>
            </a:pPr>
            <a:r>
              <a:rPr lang="en-US" dirty="0"/>
              <a:t>Measurement model is currently changing ROEs to relative position and velocity</a:t>
            </a:r>
          </a:p>
        </p:txBody>
      </p:sp>
      <p:pic>
        <p:nvPicPr>
          <p:cNvPr id="5" name="Picture 4">
            <a:extLst>
              <a:ext uri="{FF2B5EF4-FFF2-40B4-BE49-F238E27FC236}">
                <a16:creationId xmlns:a16="http://schemas.microsoft.com/office/drawing/2014/main" id="{38A5162D-4148-4D54-A422-C6CED41565C2}"/>
              </a:ext>
            </a:extLst>
          </p:cNvPr>
          <p:cNvPicPr>
            <a:picLocks noChangeAspect="1"/>
          </p:cNvPicPr>
          <p:nvPr/>
        </p:nvPicPr>
        <p:blipFill>
          <a:blip r:embed="rId2"/>
          <a:stretch>
            <a:fillRect/>
          </a:stretch>
        </p:blipFill>
        <p:spPr>
          <a:xfrm>
            <a:off x="855197" y="4093910"/>
            <a:ext cx="3556000" cy="2661750"/>
          </a:xfrm>
          <a:prstGeom prst="rect">
            <a:avLst/>
          </a:prstGeom>
        </p:spPr>
      </p:pic>
      <p:pic>
        <p:nvPicPr>
          <p:cNvPr id="6" name="Picture 5">
            <a:extLst>
              <a:ext uri="{FF2B5EF4-FFF2-40B4-BE49-F238E27FC236}">
                <a16:creationId xmlns:a16="http://schemas.microsoft.com/office/drawing/2014/main" id="{80B5D2C6-5979-4F8F-ACA4-8BAF3E6CA439}"/>
              </a:ext>
            </a:extLst>
          </p:cNvPr>
          <p:cNvPicPr>
            <a:picLocks noChangeAspect="1"/>
          </p:cNvPicPr>
          <p:nvPr/>
        </p:nvPicPr>
        <p:blipFill>
          <a:blip r:embed="rId3"/>
          <a:stretch>
            <a:fillRect/>
          </a:stretch>
        </p:blipFill>
        <p:spPr>
          <a:xfrm>
            <a:off x="4943359" y="303401"/>
            <a:ext cx="3556000" cy="2661750"/>
          </a:xfrm>
          <a:prstGeom prst="rect">
            <a:avLst/>
          </a:prstGeom>
        </p:spPr>
      </p:pic>
      <p:pic>
        <p:nvPicPr>
          <p:cNvPr id="8" name="Picture 7">
            <a:extLst>
              <a:ext uri="{FF2B5EF4-FFF2-40B4-BE49-F238E27FC236}">
                <a16:creationId xmlns:a16="http://schemas.microsoft.com/office/drawing/2014/main" id="{BC0BC503-BC3E-4107-8D0F-942CDE680C7E}"/>
              </a:ext>
            </a:extLst>
          </p:cNvPr>
          <p:cNvPicPr>
            <a:picLocks noChangeAspect="1"/>
          </p:cNvPicPr>
          <p:nvPr/>
        </p:nvPicPr>
        <p:blipFill>
          <a:blip r:embed="rId4"/>
          <a:stretch>
            <a:fillRect/>
          </a:stretch>
        </p:blipFill>
        <p:spPr>
          <a:xfrm>
            <a:off x="5033170" y="3726352"/>
            <a:ext cx="3623468" cy="2828247"/>
          </a:xfrm>
          <a:prstGeom prst="rect">
            <a:avLst/>
          </a:prstGeom>
        </p:spPr>
      </p:pic>
    </p:spTree>
    <p:extLst>
      <p:ext uri="{BB962C8B-B14F-4D97-AF65-F5344CB8AC3E}">
        <p14:creationId xmlns:p14="http://schemas.microsoft.com/office/powerpoint/2010/main" val="1792870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BDBB-F023-41CF-9F9F-8C854E01F1E9}"/>
              </a:ext>
            </a:extLst>
          </p:cNvPr>
          <p:cNvSpPr>
            <a:spLocks noGrp="1"/>
          </p:cNvSpPr>
          <p:nvPr>
            <p:ph type="title"/>
          </p:nvPr>
        </p:nvSpPr>
        <p:spPr/>
        <p:txBody>
          <a:bodyPr/>
          <a:lstStyle/>
          <a:p>
            <a:r>
              <a:rPr lang="en-US" dirty="0"/>
              <a:t>Mission Selection</a:t>
            </a:r>
          </a:p>
        </p:txBody>
      </p:sp>
      <p:pic>
        <p:nvPicPr>
          <p:cNvPr id="8" name="Content Placeholder 7" descr="A satellite in space&#10;&#10;Description automatically generated">
            <a:extLst>
              <a:ext uri="{FF2B5EF4-FFF2-40B4-BE49-F238E27FC236}">
                <a16:creationId xmlns:a16="http://schemas.microsoft.com/office/drawing/2014/main" id="{3CAA2544-BC87-4FC6-B828-EC8D6813755E}"/>
              </a:ext>
            </a:extLst>
          </p:cNvPr>
          <p:cNvPicPr>
            <a:picLocks noGrp="1" noChangeAspect="1"/>
          </p:cNvPicPr>
          <p:nvPr>
            <p:ph sz="quarter" idx="10"/>
          </p:nvPr>
        </p:nvPicPr>
        <p:blipFill>
          <a:blip r:embed="rId2"/>
          <a:stretch>
            <a:fillRect/>
          </a:stretch>
        </p:blipFill>
        <p:spPr>
          <a:xfrm>
            <a:off x="4802707" y="1372873"/>
            <a:ext cx="4050670" cy="2700447"/>
          </a:xfrm>
        </p:spPr>
      </p:pic>
      <p:sp>
        <p:nvSpPr>
          <p:cNvPr id="11" name="Content Placeholder 4">
            <a:extLst>
              <a:ext uri="{FF2B5EF4-FFF2-40B4-BE49-F238E27FC236}">
                <a16:creationId xmlns:a16="http://schemas.microsoft.com/office/drawing/2014/main" id="{0D3D2124-BA86-4AF2-81B1-19AAD4381EAD}"/>
              </a:ext>
            </a:extLst>
          </p:cNvPr>
          <p:cNvSpPr txBox="1">
            <a:spLocks/>
          </p:cNvSpPr>
          <p:nvPr/>
        </p:nvSpPr>
        <p:spPr>
          <a:xfrm>
            <a:off x="955676" y="1211263"/>
            <a:ext cx="3793534" cy="5011737"/>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Name: Orbital Express</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Number of Satellites: 2</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Type: Rendezvous and Docking</a:t>
            </a:r>
          </a:p>
          <a:p>
            <a:pPr marL="285750"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a:p>
            <a:pPr marL="285750"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Orbital Express was a DARPA mission to demonstrate rendezvous and docking </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One chief, </a:t>
            </a:r>
            <a:r>
              <a:rPr lang="en-US" altLang="en-US" sz="1800" dirty="0" err="1">
                <a:latin typeface="Arial" panose="020B0604020202020204" pitchFamily="34" charset="0"/>
                <a:ea typeface="ＭＳ Ｐゴシック" panose="020B0600070205080204" pitchFamily="34" charset="-128"/>
              </a:rPr>
              <a:t>NextSat</a:t>
            </a:r>
            <a:r>
              <a:rPr lang="en-US" altLang="en-US" sz="1800" dirty="0">
                <a:latin typeface="Arial" panose="020B0604020202020204" pitchFamily="34" charset="0"/>
                <a:ea typeface="ＭＳ Ｐゴシック" panose="020B0600070205080204" pitchFamily="34" charset="-128"/>
              </a:rPr>
              <a:t>, and one deputy, Astro</a:t>
            </a:r>
          </a:p>
          <a:p>
            <a:pPr marL="285750"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Goal of this project was to mimic as much as possible of this project</a:t>
            </a:r>
          </a:p>
          <a:p>
            <a:pPr marL="285750"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a:p>
            <a:pPr marL="231775" lvl="1" indent="-285750">
              <a:buFont typeface="Arial" panose="020B0604020202020204" pitchFamily="34" charset="0"/>
              <a:buChar char="•"/>
            </a:pPr>
            <a:endParaRPr lang="en-US" altLang="en-US" sz="1800" dirty="0">
              <a:solidFill>
                <a:schemeClr val="tx1"/>
              </a:solidFill>
              <a:latin typeface="Arial" panose="020B0604020202020204" pitchFamily="34" charset="0"/>
              <a:ea typeface="ＭＳ Ｐゴシック" panose="020B0600070205080204" pitchFamily="34" charset="-128"/>
            </a:endParaRPr>
          </a:p>
          <a:p>
            <a:pPr marL="512763" lvl="2"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84704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AC7B-1C14-4560-8904-BC222B12A395}"/>
              </a:ext>
            </a:extLst>
          </p:cNvPr>
          <p:cNvSpPr>
            <a:spLocks noGrp="1"/>
          </p:cNvSpPr>
          <p:nvPr>
            <p:ph type="title"/>
          </p:nvPr>
        </p:nvSpPr>
        <p:spPr>
          <a:xfrm>
            <a:off x="948776" y="49383"/>
            <a:ext cx="7707862" cy="650699"/>
          </a:xfrm>
        </p:spPr>
        <p:txBody>
          <a:bodyPr/>
          <a:lstStyle/>
          <a:p>
            <a:r>
              <a:rPr lang="en-US" dirty="0"/>
              <a:t>UKF Results</a:t>
            </a:r>
          </a:p>
        </p:txBody>
      </p:sp>
      <p:pic>
        <p:nvPicPr>
          <p:cNvPr id="6" name="Picture 5">
            <a:extLst>
              <a:ext uri="{FF2B5EF4-FFF2-40B4-BE49-F238E27FC236}">
                <a16:creationId xmlns:a16="http://schemas.microsoft.com/office/drawing/2014/main" id="{12B87229-79EF-44CF-A1C8-EF65A2CEBEBF}"/>
              </a:ext>
            </a:extLst>
          </p:cNvPr>
          <p:cNvPicPr>
            <a:picLocks noChangeAspect="1"/>
          </p:cNvPicPr>
          <p:nvPr/>
        </p:nvPicPr>
        <p:blipFill>
          <a:blip r:embed="rId2"/>
          <a:stretch>
            <a:fillRect/>
          </a:stretch>
        </p:blipFill>
        <p:spPr>
          <a:xfrm>
            <a:off x="3240906" y="621324"/>
            <a:ext cx="5756023" cy="3294673"/>
          </a:xfrm>
          <a:prstGeom prst="rect">
            <a:avLst/>
          </a:prstGeom>
        </p:spPr>
      </p:pic>
      <p:pic>
        <p:nvPicPr>
          <p:cNvPr id="7" name="Picture 6">
            <a:extLst>
              <a:ext uri="{FF2B5EF4-FFF2-40B4-BE49-F238E27FC236}">
                <a16:creationId xmlns:a16="http://schemas.microsoft.com/office/drawing/2014/main" id="{48B32CE7-DAA8-489A-AFFD-6DB3FEE3D811}"/>
              </a:ext>
            </a:extLst>
          </p:cNvPr>
          <p:cNvPicPr>
            <a:picLocks noChangeAspect="1"/>
          </p:cNvPicPr>
          <p:nvPr/>
        </p:nvPicPr>
        <p:blipFill>
          <a:blip r:embed="rId3"/>
          <a:stretch>
            <a:fillRect/>
          </a:stretch>
        </p:blipFill>
        <p:spPr>
          <a:xfrm>
            <a:off x="3705297" y="3879375"/>
            <a:ext cx="5143500" cy="2978625"/>
          </a:xfrm>
          <a:prstGeom prst="rect">
            <a:avLst/>
          </a:prstGeom>
        </p:spPr>
      </p:pic>
      <p:sp>
        <p:nvSpPr>
          <p:cNvPr id="8" name="TextBox 7">
            <a:extLst>
              <a:ext uri="{FF2B5EF4-FFF2-40B4-BE49-F238E27FC236}">
                <a16:creationId xmlns:a16="http://schemas.microsoft.com/office/drawing/2014/main" id="{50910E50-D4FE-4FCC-A995-3CB95A543AFB}"/>
              </a:ext>
            </a:extLst>
          </p:cNvPr>
          <p:cNvSpPr txBox="1"/>
          <p:nvPr/>
        </p:nvSpPr>
        <p:spPr>
          <a:xfrm>
            <a:off x="1197629" y="1753172"/>
            <a:ext cx="1794424" cy="461665"/>
          </a:xfrm>
          <a:prstGeom prst="rect">
            <a:avLst/>
          </a:prstGeom>
          <a:noFill/>
        </p:spPr>
        <p:txBody>
          <a:bodyPr wrap="square" rtlCol="0">
            <a:spAutoFit/>
          </a:bodyPr>
          <a:lstStyle/>
          <a:p>
            <a:r>
              <a:rPr lang="en-US" dirty="0"/>
              <a:t>No Burns</a:t>
            </a:r>
          </a:p>
        </p:txBody>
      </p:sp>
      <p:sp>
        <p:nvSpPr>
          <p:cNvPr id="9" name="TextBox 8">
            <a:extLst>
              <a:ext uri="{FF2B5EF4-FFF2-40B4-BE49-F238E27FC236}">
                <a16:creationId xmlns:a16="http://schemas.microsoft.com/office/drawing/2014/main" id="{7FCBF848-C500-45A7-A6AF-23331867AAA9}"/>
              </a:ext>
            </a:extLst>
          </p:cNvPr>
          <p:cNvSpPr txBox="1"/>
          <p:nvPr/>
        </p:nvSpPr>
        <p:spPr>
          <a:xfrm>
            <a:off x="1350029" y="4908167"/>
            <a:ext cx="1794424" cy="461665"/>
          </a:xfrm>
          <a:prstGeom prst="rect">
            <a:avLst/>
          </a:prstGeom>
          <a:noFill/>
        </p:spPr>
        <p:txBody>
          <a:bodyPr wrap="square" rtlCol="0">
            <a:spAutoFit/>
          </a:bodyPr>
          <a:lstStyle/>
          <a:p>
            <a:r>
              <a:rPr lang="en-US" dirty="0"/>
              <a:t>With Burns</a:t>
            </a:r>
          </a:p>
        </p:txBody>
      </p:sp>
    </p:spTree>
    <p:extLst>
      <p:ext uri="{BB962C8B-B14F-4D97-AF65-F5344CB8AC3E}">
        <p14:creationId xmlns:p14="http://schemas.microsoft.com/office/powerpoint/2010/main" val="3794703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1475-FEC4-4F16-8463-EF5486B91A02}"/>
              </a:ext>
            </a:extLst>
          </p:cNvPr>
          <p:cNvSpPr>
            <a:spLocks noGrp="1"/>
          </p:cNvSpPr>
          <p:nvPr>
            <p:ph type="title"/>
          </p:nvPr>
        </p:nvSpPr>
        <p:spPr/>
        <p:txBody>
          <a:bodyPr/>
          <a:lstStyle/>
          <a:p>
            <a:r>
              <a:rPr lang="en-US" dirty="0"/>
              <a:t>UKF</a:t>
            </a:r>
          </a:p>
        </p:txBody>
      </p:sp>
      <p:sp>
        <p:nvSpPr>
          <p:cNvPr id="3" name="Content Placeholder 2">
            <a:extLst>
              <a:ext uri="{FF2B5EF4-FFF2-40B4-BE49-F238E27FC236}">
                <a16:creationId xmlns:a16="http://schemas.microsoft.com/office/drawing/2014/main" id="{09E74B63-AD41-4359-B8F5-95AB42FF3C66}"/>
              </a:ext>
            </a:extLst>
          </p:cNvPr>
          <p:cNvSpPr>
            <a:spLocks noGrp="1"/>
          </p:cNvSpPr>
          <p:nvPr>
            <p:ph sz="quarter" idx="10"/>
          </p:nvPr>
        </p:nvSpPr>
        <p:spPr>
          <a:xfrm>
            <a:off x="949328" y="1211580"/>
            <a:ext cx="7707310" cy="3137583"/>
          </a:xfrm>
        </p:spPr>
        <p:txBody>
          <a:bodyPr>
            <a:normAutofit/>
          </a:bodyPr>
          <a:lstStyle/>
          <a:p>
            <a:pPr>
              <a:buFont typeface="Arial" panose="020B0604020202020204" pitchFamily="34" charset="0"/>
              <a:buChar char="•"/>
            </a:pPr>
            <a:r>
              <a:rPr lang="en-US" dirty="0"/>
              <a:t>UKF was able to track the given state and allow for burns to be calculated accurately by giving ROEs to the guidance block </a:t>
            </a:r>
          </a:p>
        </p:txBody>
      </p:sp>
    </p:spTree>
    <p:extLst>
      <p:ext uri="{BB962C8B-B14F-4D97-AF65-F5344CB8AC3E}">
        <p14:creationId xmlns:p14="http://schemas.microsoft.com/office/powerpoint/2010/main" val="272423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Conclusion</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I was able to look at various state representations in the context of the Orbital Express mission</a:t>
            </a:r>
          </a:p>
          <a:p>
            <a:pPr>
              <a:buFont typeface="Arial" panose="020B0604020202020204" pitchFamily="34" charset="0"/>
              <a:buChar char="•"/>
            </a:pPr>
            <a:r>
              <a:rPr lang="en-US" dirty="0"/>
              <a:t>Inertial guidance proved to be the most difficult to deal with as burn calculations were not easy to formulate</a:t>
            </a:r>
          </a:p>
          <a:p>
            <a:pPr>
              <a:buFont typeface="Arial" panose="020B0604020202020204" pitchFamily="34" charset="0"/>
              <a:buChar char="•"/>
            </a:pPr>
            <a:r>
              <a:rPr lang="en-US" dirty="0"/>
              <a:t>HCW equations gave easy burn calculations but did not allow for perturbations to be taken into account</a:t>
            </a:r>
          </a:p>
          <a:p>
            <a:pPr>
              <a:buFont typeface="Arial" panose="020B0604020202020204" pitchFamily="34" charset="0"/>
              <a:buChar char="•"/>
            </a:pPr>
            <a:r>
              <a:rPr lang="en-US" spc="20" dirty="0">
                <a:solidFill>
                  <a:schemeClr val="tx1"/>
                </a:solidFill>
              </a:rPr>
              <a:t>ROE state representation gave the best framework to calculate burns </a:t>
            </a:r>
          </a:p>
          <a:p>
            <a:pPr>
              <a:buFont typeface="Arial" panose="020B0604020202020204" pitchFamily="34" charset="0"/>
              <a:buChar char="•"/>
            </a:pPr>
            <a:r>
              <a:rPr lang="en-US" dirty="0"/>
              <a:t>Was able to include navigation in the form of a UKF to estimate the true state</a:t>
            </a:r>
          </a:p>
          <a:p>
            <a:pPr>
              <a:buFont typeface="Arial" panose="020B0604020202020204" pitchFamily="34" charset="0"/>
              <a:buChar char="•"/>
            </a:pPr>
            <a:r>
              <a:rPr lang="en-US" spc="20" dirty="0">
                <a:solidFill>
                  <a:schemeClr val="tx1"/>
                </a:solidFill>
              </a:rPr>
              <a:t>Unable to finish the terminal part of the mission  </a:t>
            </a:r>
            <a:endParaRPr lang="en-US" dirty="0"/>
          </a:p>
          <a:p>
            <a:pPr marL="0" indent="0"/>
            <a:endParaRPr lang="en-US" spc="20" dirty="0">
              <a:solidFill>
                <a:schemeClr val="tx1"/>
              </a:solidFill>
            </a:endParaRPr>
          </a:p>
        </p:txBody>
      </p:sp>
    </p:spTree>
    <p:extLst>
      <p:ext uri="{BB962C8B-B14F-4D97-AF65-F5344CB8AC3E}">
        <p14:creationId xmlns:p14="http://schemas.microsoft.com/office/powerpoint/2010/main" val="642439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Overall Simulation</a:t>
            </a:r>
          </a:p>
        </p:txBody>
      </p:sp>
      <p:sp>
        <p:nvSpPr>
          <p:cNvPr id="10" name="Content Placeholder 9">
            <a:extLst>
              <a:ext uri="{FF2B5EF4-FFF2-40B4-BE49-F238E27FC236}">
                <a16:creationId xmlns:a16="http://schemas.microsoft.com/office/drawing/2014/main" id="{7846EEA5-5198-4154-A43A-65A4C166F573}"/>
              </a:ext>
            </a:extLst>
          </p:cNvPr>
          <p:cNvSpPr>
            <a:spLocks noGrp="1"/>
          </p:cNvSpPr>
          <p:nvPr>
            <p:ph sz="quarter" idx="10"/>
          </p:nvPr>
        </p:nvSpPr>
        <p:spPr>
          <a:xfrm>
            <a:off x="949328" y="1211580"/>
            <a:ext cx="8075402" cy="5012056"/>
          </a:xfrm>
        </p:spPr>
        <p:txBody>
          <a:bodyPr/>
          <a:lstStyle/>
          <a:p>
            <a:pPr>
              <a:buFont typeface="Arial" panose="020B0604020202020204" pitchFamily="34" charset="0"/>
              <a:buChar char="•"/>
            </a:pPr>
            <a:r>
              <a:rPr lang="en-US" spc="20" dirty="0">
                <a:solidFill>
                  <a:schemeClr val="tx1"/>
                </a:solidFill>
              </a:rPr>
              <a:t>I have included images of my final Simulink diagram on the next few slides</a:t>
            </a:r>
            <a:endParaRPr lang="en-US" dirty="0"/>
          </a:p>
          <a:p>
            <a:pPr marL="0" indent="0"/>
            <a:endParaRPr lang="en-US" spc="20" dirty="0">
              <a:solidFill>
                <a:schemeClr val="tx1"/>
              </a:solidFill>
            </a:endParaRPr>
          </a:p>
        </p:txBody>
      </p:sp>
    </p:spTree>
    <p:extLst>
      <p:ext uri="{BB962C8B-B14F-4D97-AF65-F5344CB8AC3E}">
        <p14:creationId xmlns:p14="http://schemas.microsoft.com/office/powerpoint/2010/main" val="353903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601FC8-614D-42BD-BCF8-00AFC60057D3}"/>
              </a:ext>
            </a:extLst>
          </p:cNvPr>
          <p:cNvPicPr>
            <a:picLocks noChangeAspect="1"/>
          </p:cNvPicPr>
          <p:nvPr/>
        </p:nvPicPr>
        <p:blipFill>
          <a:blip r:embed="rId2"/>
          <a:stretch>
            <a:fillRect/>
          </a:stretch>
        </p:blipFill>
        <p:spPr>
          <a:xfrm>
            <a:off x="483151" y="929768"/>
            <a:ext cx="8660849" cy="5293780"/>
          </a:xfrm>
          <a:prstGeom prst="rect">
            <a:avLst/>
          </a:prstGeom>
        </p:spPr>
      </p:pic>
    </p:spTree>
    <p:extLst>
      <p:ext uri="{BB962C8B-B14F-4D97-AF65-F5344CB8AC3E}">
        <p14:creationId xmlns:p14="http://schemas.microsoft.com/office/powerpoint/2010/main" val="2242076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E8F230-D679-4A10-846C-5BE80C6624B5}"/>
              </a:ext>
            </a:extLst>
          </p:cNvPr>
          <p:cNvPicPr>
            <a:picLocks noChangeAspect="1"/>
          </p:cNvPicPr>
          <p:nvPr/>
        </p:nvPicPr>
        <p:blipFill>
          <a:blip r:embed="rId2"/>
          <a:stretch>
            <a:fillRect/>
          </a:stretch>
        </p:blipFill>
        <p:spPr>
          <a:xfrm>
            <a:off x="469680" y="983556"/>
            <a:ext cx="8674320" cy="5170869"/>
          </a:xfrm>
          <a:prstGeom prst="rect">
            <a:avLst/>
          </a:prstGeom>
        </p:spPr>
      </p:pic>
    </p:spTree>
    <p:extLst>
      <p:ext uri="{BB962C8B-B14F-4D97-AF65-F5344CB8AC3E}">
        <p14:creationId xmlns:p14="http://schemas.microsoft.com/office/powerpoint/2010/main" val="425891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8D0B0-6470-4CAE-B795-1422975BB96B}"/>
              </a:ext>
            </a:extLst>
          </p:cNvPr>
          <p:cNvPicPr>
            <a:picLocks noChangeAspect="1"/>
          </p:cNvPicPr>
          <p:nvPr/>
        </p:nvPicPr>
        <p:blipFill>
          <a:blip r:embed="rId2"/>
          <a:stretch>
            <a:fillRect/>
          </a:stretch>
        </p:blipFill>
        <p:spPr>
          <a:xfrm>
            <a:off x="528445" y="637775"/>
            <a:ext cx="8400402" cy="5854826"/>
          </a:xfrm>
          <a:prstGeom prst="rect">
            <a:avLst/>
          </a:prstGeom>
        </p:spPr>
      </p:pic>
    </p:spTree>
    <p:extLst>
      <p:ext uri="{BB962C8B-B14F-4D97-AF65-F5344CB8AC3E}">
        <p14:creationId xmlns:p14="http://schemas.microsoft.com/office/powerpoint/2010/main" val="1711669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239BA-AA38-409E-AB34-484ADA1ACAC5}"/>
              </a:ext>
            </a:extLst>
          </p:cNvPr>
          <p:cNvPicPr>
            <a:picLocks noChangeAspect="1"/>
          </p:cNvPicPr>
          <p:nvPr/>
        </p:nvPicPr>
        <p:blipFill>
          <a:blip r:embed="rId2"/>
          <a:stretch>
            <a:fillRect/>
          </a:stretch>
        </p:blipFill>
        <p:spPr>
          <a:xfrm>
            <a:off x="772061" y="1605963"/>
            <a:ext cx="8195206" cy="3932282"/>
          </a:xfrm>
          <a:prstGeom prst="rect">
            <a:avLst/>
          </a:prstGeom>
        </p:spPr>
      </p:pic>
    </p:spTree>
    <p:extLst>
      <p:ext uri="{BB962C8B-B14F-4D97-AF65-F5344CB8AC3E}">
        <p14:creationId xmlns:p14="http://schemas.microsoft.com/office/powerpoint/2010/main" val="627167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229F4-4A67-49E0-9B50-64EE65621ECA}"/>
              </a:ext>
            </a:extLst>
          </p:cNvPr>
          <p:cNvPicPr>
            <a:picLocks noChangeAspect="1"/>
          </p:cNvPicPr>
          <p:nvPr/>
        </p:nvPicPr>
        <p:blipFill>
          <a:blip r:embed="rId2"/>
          <a:stretch>
            <a:fillRect/>
          </a:stretch>
        </p:blipFill>
        <p:spPr>
          <a:xfrm>
            <a:off x="677094" y="768403"/>
            <a:ext cx="8382382" cy="5633240"/>
          </a:xfrm>
          <a:prstGeom prst="rect">
            <a:avLst/>
          </a:prstGeom>
        </p:spPr>
      </p:pic>
    </p:spTree>
    <p:extLst>
      <p:ext uri="{BB962C8B-B14F-4D97-AF65-F5344CB8AC3E}">
        <p14:creationId xmlns:p14="http://schemas.microsoft.com/office/powerpoint/2010/main" val="4266158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119B-5A5E-4F4B-95A3-6891A6E956FD}"/>
              </a:ext>
            </a:extLst>
          </p:cNvPr>
          <p:cNvSpPr>
            <a:spLocks noGrp="1"/>
          </p:cNvSpPr>
          <p:nvPr>
            <p:ph type="title"/>
          </p:nvPr>
        </p:nvSpPr>
        <p:spPr/>
        <p:txBody>
          <a:bodyPr/>
          <a:lstStyle/>
          <a:p>
            <a:r>
              <a:rPr lang="en-US" dirty="0"/>
              <a:t>Backup Images of Final Run</a:t>
            </a:r>
          </a:p>
        </p:txBody>
      </p:sp>
    </p:spTree>
    <p:extLst>
      <p:ext uri="{BB962C8B-B14F-4D97-AF65-F5344CB8AC3E}">
        <p14:creationId xmlns:p14="http://schemas.microsoft.com/office/powerpoint/2010/main" val="21967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BDBB-F023-41CF-9F9F-8C854E01F1E9}"/>
              </a:ext>
            </a:extLst>
          </p:cNvPr>
          <p:cNvSpPr>
            <a:spLocks noGrp="1"/>
          </p:cNvSpPr>
          <p:nvPr>
            <p:ph type="title"/>
          </p:nvPr>
        </p:nvSpPr>
        <p:spPr/>
        <p:txBody>
          <a:bodyPr/>
          <a:lstStyle/>
          <a:p>
            <a:r>
              <a:rPr lang="en-US" dirty="0"/>
              <a:t>Mission Parameters</a:t>
            </a:r>
          </a:p>
        </p:txBody>
      </p:sp>
      <p:sp>
        <p:nvSpPr>
          <p:cNvPr id="11" name="Content Placeholder 4">
            <a:extLst>
              <a:ext uri="{FF2B5EF4-FFF2-40B4-BE49-F238E27FC236}">
                <a16:creationId xmlns:a16="http://schemas.microsoft.com/office/drawing/2014/main" id="{0D3D2124-BA86-4AF2-81B1-19AAD4381EAD}"/>
              </a:ext>
            </a:extLst>
          </p:cNvPr>
          <p:cNvSpPr txBox="1">
            <a:spLocks/>
          </p:cNvSpPr>
          <p:nvPr/>
        </p:nvSpPr>
        <p:spPr>
          <a:xfrm>
            <a:off x="955675" y="1211264"/>
            <a:ext cx="6919505" cy="2822020"/>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Had a near-circular, inclined orbit for the chief</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Argument of perigee and RAAN were assumed to be zero as it wasn’t given</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Two spacecrafts had equal mass, but deputy had larger surface area (assumed constant throughout the mission)</a:t>
            </a:r>
          </a:p>
          <a:p>
            <a:pPr marL="512763" lvl="2"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This will cause the deputy to lose altitude faster at the same velocity as the chief</a:t>
            </a:r>
          </a:p>
          <a:p>
            <a:pPr marL="285750"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a:p>
            <a:pPr marL="231775" lvl="1" indent="-285750">
              <a:buFont typeface="Arial" panose="020B0604020202020204" pitchFamily="34" charset="0"/>
              <a:buChar char="•"/>
            </a:pPr>
            <a:endParaRPr lang="en-US" altLang="en-US" sz="1800" dirty="0">
              <a:solidFill>
                <a:schemeClr val="tx1"/>
              </a:solidFill>
              <a:latin typeface="Arial" panose="020B0604020202020204" pitchFamily="34" charset="0"/>
              <a:ea typeface="ＭＳ Ｐゴシック" panose="020B0600070205080204" pitchFamily="34" charset="-128"/>
            </a:endParaRPr>
          </a:p>
          <a:p>
            <a:pPr marL="512763" lvl="2"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p:txBody>
      </p:sp>
      <p:pic>
        <p:nvPicPr>
          <p:cNvPr id="7" name="Picture 6">
            <a:extLst>
              <a:ext uri="{FF2B5EF4-FFF2-40B4-BE49-F238E27FC236}">
                <a16:creationId xmlns:a16="http://schemas.microsoft.com/office/drawing/2014/main" id="{8A5E4079-1525-4E18-A04E-FCB7F5EDAD16}"/>
              </a:ext>
            </a:extLst>
          </p:cNvPr>
          <p:cNvPicPr>
            <a:picLocks noChangeAspect="1"/>
          </p:cNvPicPr>
          <p:nvPr/>
        </p:nvPicPr>
        <p:blipFill>
          <a:blip r:embed="rId2"/>
          <a:stretch>
            <a:fillRect/>
          </a:stretch>
        </p:blipFill>
        <p:spPr>
          <a:xfrm>
            <a:off x="2161954" y="3930726"/>
            <a:ext cx="5022665" cy="2318153"/>
          </a:xfrm>
          <a:prstGeom prst="rect">
            <a:avLst/>
          </a:prstGeom>
        </p:spPr>
      </p:pic>
    </p:spTree>
    <p:extLst>
      <p:ext uri="{BB962C8B-B14F-4D97-AF65-F5344CB8AC3E}">
        <p14:creationId xmlns:p14="http://schemas.microsoft.com/office/powerpoint/2010/main" val="284075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76A75-FC7F-48F6-BE21-923635BD8457}"/>
              </a:ext>
            </a:extLst>
          </p:cNvPr>
          <p:cNvPicPr>
            <a:picLocks noChangeAspect="1"/>
          </p:cNvPicPr>
          <p:nvPr/>
        </p:nvPicPr>
        <p:blipFill>
          <a:blip r:embed="rId2"/>
          <a:stretch>
            <a:fillRect/>
          </a:stretch>
        </p:blipFill>
        <p:spPr>
          <a:xfrm>
            <a:off x="1044249" y="1283234"/>
            <a:ext cx="7500396" cy="4413428"/>
          </a:xfrm>
          <a:prstGeom prst="rect">
            <a:avLst/>
          </a:prstGeom>
        </p:spPr>
      </p:pic>
    </p:spTree>
    <p:extLst>
      <p:ext uri="{BB962C8B-B14F-4D97-AF65-F5344CB8AC3E}">
        <p14:creationId xmlns:p14="http://schemas.microsoft.com/office/powerpoint/2010/main" val="343132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068C9D-240A-44B0-A347-56B870D6F844}"/>
              </a:ext>
            </a:extLst>
          </p:cNvPr>
          <p:cNvPicPr>
            <a:picLocks noChangeAspect="1"/>
          </p:cNvPicPr>
          <p:nvPr/>
        </p:nvPicPr>
        <p:blipFill>
          <a:blip r:embed="rId2"/>
          <a:stretch>
            <a:fillRect/>
          </a:stretch>
        </p:blipFill>
        <p:spPr>
          <a:xfrm>
            <a:off x="248140" y="891735"/>
            <a:ext cx="8647720" cy="5074529"/>
          </a:xfrm>
          <a:prstGeom prst="rect">
            <a:avLst/>
          </a:prstGeom>
        </p:spPr>
      </p:pic>
    </p:spTree>
    <p:extLst>
      <p:ext uri="{BB962C8B-B14F-4D97-AF65-F5344CB8AC3E}">
        <p14:creationId xmlns:p14="http://schemas.microsoft.com/office/powerpoint/2010/main" val="3197055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BDBB-F023-41CF-9F9F-8C854E01F1E9}"/>
              </a:ext>
            </a:extLst>
          </p:cNvPr>
          <p:cNvSpPr>
            <a:spLocks noGrp="1"/>
          </p:cNvSpPr>
          <p:nvPr>
            <p:ph type="title"/>
          </p:nvPr>
        </p:nvSpPr>
        <p:spPr/>
        <p:txBody>
          <a:bodyPr/>
          <a:lstStyle/>
          <a:p>
            <a:r>
              <a:rPr lang="en-US" dirty="0"/>
              <a:t>Inertial Simulation</a:t>
            </a:r>
          </a:p>
        </p:txBody>
      </p:sp>
      <p:sp>
        <p:nvSpPr>
          <p:cNvPr id="11" name="Content Placeholder 4">
            <a:extLst>
              <a:ext uri="{FF2B5EF4-FFF2-40B4-BE49-F238E27FC236}">
                <a16:creationId xmlns:a16="http://schemas.microsoft.com/office/drawing/2014/main" id="{0D3D2124-BA86-4AF2-81B1-19AAD4381EAD}"/>
              </a:ext>
            </a:extLst>
          </p:cNvPr>
          <p:cNvSpPr txBox="1">
            <a:spLocks/>
          </p:cNvSpPr>
          <p:nvPr/>
        </p:nvSpPr>
        <p:spPr>
          <a:xfrm>
            <a:off x="955675" y="1211264"/>
            <a:ext cx="6919505" cy="2822020"/>
          </a:xfrm>
          <a:prstGeom prst="rect">
            <a:avLst/>
          </a:prstGeom>
        </p:spPr>
        <p:txBody>
          <a:bodyPr vert="horz" wrap="square" lIns="0" tIns="45720" rIns="0" bIns="45720" numCol="1" rtlCol="0" anchor="t" anchorCtr="0" compatLnSpc="1">
            <a:prstTxWarp prst="textNoShape">
              <a:avLst/>
            </a:prstTxWarp>
            <a:norm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Started out by doing everything in the inertial space</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This included the 3DOF dynamics and the burn calculations</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The inertial frame proves to be difficult to work in for calculating burns and was quickly moved away from</a:t>
            </a:r>
          </a:p>
          <a:p>
            <a:pPr marL="285750" indent="-285750">
              <a:buFont typeface="Arial" panose="020B0604020202020204" pitchFamily="34" charset="0"/>
              <a:buChar char="•"/>
            </a:pPr>
            <a:r>
              <a:rPr lang="en-US" altLang="en-US" sz="1800" dirty="0">
                <a:latin typeface="Arial" panose="020B0604020202020204" pitchFamily="34" charset="0"/>
                <a:ea typeface="ＭＳ Ｐゴシック" panose="020B0600070205080204" pitchFamily="34" charset="-128"/>
              </a:rPr>
              <a:t>The next few slides detail the work done on the 3DOF simulation and the burn calculations done originally in the inertial space</a:t>
            </a:r>
          </a:p>
          <a:p>
            <a:pPr marL="231775" lvl="1" indent="-285750">
              <a:buFont typeface="Arial" panose="020B0604020202020204" pitchFamily="34" charset="0"/>
              <a:buChar char="•"/>
            </a:pPr>
            <a:endParaRPr lang="en-US" altLang="en-US" sz="1800" dirty="0">
              <a:solidFill>
                <a:schemeClr val="tx1"/>
              </a:solidFill>
              <a:latin typeface="Arial" panose="020B0604020202020204" pitchFamily="34" charset="0"/>
              <a:ea typeface="ＭＳ Ｐゴシック" panose="020B0600070205080204" pitchFamily="34" charset="-128"/>
            </a:endParaRPr>
          </a:p>
          <a:p>
            <a:pPr marL="512763" lvl="2" indent="-285750">
              <a:buFont typeface="Arial" panose="020B0604020202020204" pitchFamily="34" charset="0"/>
              <a:buChar char="•"/>
            </a:pPr>
            <a:endParaRPr lang="en-US" altLang="en-US" sz="1800"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6943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Dynamics</a:t>
            </a:r>
          </a:p>
        </p:txBody>
      </p:sp>
      <p:sp>
        <p:nvSpPr>
          <p:cNvPr id="8" name="Content Placeholder 2">
            <a:extLst>
              <a:ext uri="{FF2B5EF4-FFF2-40B4-BE49-F238E27FC236}">
                <a16:creationId xmlns:a16="http://schemas.microsoft.com/office/drawing/2014/main" id="{A2B8A9D8-EA94-4B01-B9B9-2DD54870C8A7}"/>
              </a:ext>
            </a:extLst>
          </p:cNvPr>
          <p:cNvSpPr txBox="1">
            <a:spLocks/>
          </p:cNvSpPr>
          <p:nvPr/>
        </p:nvSpPr>
        <p:spPr>
          <a:xfrm>
            <a:off x="949328" y="1211580"/>
            <a:ext cx="8002515"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r>
              <a:rPr lang="en-US" sz="1800" dirty="0">
                <a:solidFill>
                  <a:srgbClr val="000000"/>
                </a:solidFill>
              </a:rPr>
              <a:t>Dynamics were calculated using FODE</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r>
              <a:rPr kumimoji="0" lang="en-US" sz="1800" b="0" i="0" u="none" strike="noStrike" kern="1200" cap="none" spc="20" normalizeH="0" baseline="0" noProof="0" dirty="0">
                <a:ln>
                  <a:noFill/>
                </a:ln>
                <a:solidFill>
                  <a:srgbClr val="000000"/>
                </a:solidFill>
                <a:effectLst/>
                <a:uLnTx/>
                <a:uFillTx/>
                <a:latin typeface="Arial"/>
                <a:ea typeface="ＭＳ Ｐゴシック" charset="0"/>
              </a:rPr>
              <a:t>Perturbations were introduced to the nominal motion:</a:t>
            </a:r>
          </a:p>
          <a:p>
            <a:pPr lvl="3" indent="-342900">
              <a:buClr>
                <a:srgbClr val="8C1515"/>
              </a:buClr>
            </a:pPr>
            <a:r>
              <a:rPr lang="en-US" sz="1800" spc="20" dirty="0">
                <a:solidFill>
                  <a:srgbClr val="000000"/>
                </a:solidFill>
              </a:rPr>
              <a:t>J2</a:t>
            </a:r>
          </a:p>
          <a:p>
            <a:pPr lvl="3" indent="-342900">
              <a:buClr>
                <a:srgbClr val="8C1515"/>
              </a:buClr>
            </a:pPr>
            <a:r>
              <a:rPr kumimoji="0" lang="en-US" sz="1800" b="0" i="0" u="none" strike="noStrike" kern="1200" cap="none" spc="20" normalizeH="0" baseline="0" noProof="0" dirty="0">
                <a:ln>
                  <a:noFill/>
                </a:ln>
                <a:solidFill>
                  <a:srgbClr val="000000"/>
                </a:solidFill>
                <a:effectLst/>
                <a:uLnTx/>
                <a:uFillTx/>
                <a:latin typeface="Arial"/>
                <a:ea typeface="ＭＳ Ｐゴシック" charset="0"/>
              </a:rPr>
              <a:t>Drag</a:t>
            </a:r>
          </a:p>
          <a:p>
            <a:pPr lvl="1">
              <a:buClr>
                <a:srgbClr val="8C1515"/>
              </a:buClr>
              <a:buFont typeface="Arial" panose="020B0604020202020204" pitchFamily="34" charset="0"/>
              <a:buChar char="•"/>
            </a:pPr>
            <a:r>
              <a:rPr lang="en-US" sz="1800" spc="20" dirty="0">
                <a:solidFill>
                  <a:srgbClr val="000000"/>
                </a:solidFill>
              </a:rPr>
              <a:t>Impulsive burns were used to maneuver the deputy spacecraft</a:t>
            </a:r>
            <a:endParaRPr kumimoji="0" lang="en-US" sz="1800" b="0" i="0" u="none" strike="noStrike" kern="1200" cap="none" spc="20" normalizeH="0" baseline="0" noProof="0" dirty="0">
              <a:ln>
                <a:noFill/>
              </a:ln>
              <a:solidFill>
                <a:srgbClr val="000000"/>
              </a:solidFill>
              <a:effectLst/>
              <a:uLnTx/>
              <a:uFillTx/>
              <a:latin typeface="Arial"/>
              <a:ea typeface="ＭＳ Ｐゴシック" charset="0"/>
            </a:endParaRPr>
          </a:p>
        </p:txBody>
      </p:sp>
    </p:spTree>
    <p:extLst>
      <p:ext uri="{BB962C8B-B14F-4D97-AF65-F5344CB8AC3E}">
        <p14:creationId xmlns:p14="http://schemas.microsoft.com/office/powerpoint/2010/main" val="297842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J2</a:t>
            </a:r>
          </a:p>
        </p:txBody>
      </p:sp>
      <p:pic>
        <p:nvPicPr>
          <p:cNvPr id="7" name="Content Placeholder 6">
            <a:extLst>
              <a:ext uri="{FF2B5EF4-FFF2-40B4-BE49-F238E27FC236}">
                <a16:creationId xmlns:a16="http://schemas.microsoft.com/office/drawing/2014/main" id="{EBE975E2-C4E4-42B9-9624-39FC7BED4D50}"/>
              </a:ext>
            </a:extLst>
          </p:cNvPr>
          <p:cNvPicPr>
            <a:picLocks noGrp="1" noChangeAspect="1"/>
          </p:cNvPicPr>
          <p:nvPr>
            <p:ph sz="quarter" idx="10"/>
          </p:nvPr>
        </p:nvPicPr>
        <p:blipFill>
          <a:blip r:embed="rId2"/>
          <a:stretch>
            <a:fillRect/>
          </a:stretch>
        </p:blipFill>
        <p:spPr>
          <a:xfrm>
            <a:off x="4990512" y="3429000"/>
            <a:ext cx="3725333" cy="2794000"/>
          </a:xfrm>
          <a:prstGeom prst="rect">
            <a:avLst/>
          </a:prstGeom>
        </p:spPr>
      </p:pic>
      <p:pic>
        <p:nvPicPr>
          <p:cNvPr id="6" name="Picture 5">
            <a:extLst>
              <a:ext uri="{FF2B5EF4-FFF2-40B4-BE49-F238E27FC236}">
                <a16:creationId xmlns:a16="http://schemas.microsoft.com/office/drawing/2014/main" id="{6BC2FDC2-1EF7-41E5-8562-A3DF08812E46}"/>
              </a:ext>
            </a:extLst>
          </p:cNvPr>
          <p:cNvPicPr>
            <a:picLocks noChangeAspect="1"/>
          </p:cNvPicPr>
          <p:nvPr/>
        </p:nvPicPr>
        <p:blipFill>
          <a:blip r:embed="rId3"/>
          <a:stretch>
            <a:fillRect/>
          </a:stretch>
        </p:blipFill>
        <p:spPr>
          <a:xfrm>
            <a:off x="725235" y="3429000"/>
            <a:ext cx="3914888" cy="2948195"/>
          </a:xfrm>
          <a:prstGeom prst="rect">
            <a:avLst/>
          </a:prstGeom>
        </p:spPr>
      </p:pic>
      <p:sp>
        <p:nvSpPr>
          <p:cNvPr id="8" name="Content Placeholder 2">
            <a:extLst>
              <a:ext uri="{FF2B5EF4-FFF2-40B4-BE49-F238E27FC236}">
                <a16:creationId xmlns:a16="http://schemas.microsoft.com/office/drawing/2014/main" id="{A2B8A9D8-EA94-4B01-B9B9-2DD54870C8A7}"/>
              </a:ext>
            </a:extLst>
          </p:cNvPr>
          <p:cNvSpPr txBox="1">
            <a:spLocks/>
          </p:cNvSpPr>
          <p:nvPr/>
        </p:nvSpPr>
        <p:spPr>
          <a:xfrm>
            <a:off x="949328" y="1211580"/>
            <a:ext cx="8002515"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r>
              <a:rPr kumimoji="0" lang="en-US" sz="1800" b="0" i="0" u="none" strike="noStrike" kern="1200" cap="none" spc="20" normalizeH="0" baseline="0" noProof="0" dirty="0">
                <a:ln>
                  <a:noFill/>
                </a:ln>
                <a:solidFill>
                  <a:srgbClr val="000000"/>
                </a:solidFill>
                <a:effectLst/>
                <a:uLnTx/>
                <a:uFillTx/>
                <a:latin typeface="Arial"/>
                <a:ea typeface="ＭＳ Ｐゴシック" charset="0"/>
              </a:rPr>
              <a:t>Causes change in right ascension of the ascending node and argument of perigee as expected</a:t>
            </a:r>
          </a:p>
        </p:txBody>
      </p:sp>
      <p:sp>
        <p:nvSpPr>
          <p:cNvPr id="3" name="TextBox 2">
            <a:extLst>
              <a:ext uri="{FF2B5EF4-FFF2-40B4-BE49-F238E27FC236}">
                <a16:creationId xmlns:a16="http://schemas.microsoft.com/office/drawing/2014/main" id="{C529D299-8A4E-4529-9DF3-FF0EEE1AB764}"/>
              </a:ext>
            </a:extLst>
          </p:cNvPr>
          <p:cNvSpPr txBox="1"/>
          <p:nvPr/>
        </p:nvSpPr>
        <p:spPr>
          <a:xfrm>
            <a:off x="6211680" y="3044608"/>
            <a:ext cx="1819959" cy="461665"/>
          </a:xfrm>
          <a:prstGeom prst="rect">
            <a:avLst/>
          </a:prstGeom>
          <a:noFill/>
        </p:spPr>
        <p:txBody>
          <a:bodyPr wrap="square" rtlCol="0">
            <a:spAutoFit/>
          </a:bodyPr>
          <a:lstStyle/>
          <a:p>
            <a:r>
              <a:rPr lang="en-US" dirty="0"/>
              <a:t>J2 Included</a:t>
            </a:r>
          </a:p>
        </p:txBody>
      </p:sp>
      <p:sp>
        <p:nvSpPr>
          <p:cNvPr id="9" name="TextBox 8">
            <a:extLst>
              <a:ext uri="{FF2B5EF4-FFF2-40B4-BE49-F238E27FC236}">
                <a16:creationId xmlns:a16="http://schemas.microsoft.com/office/drawing/2014/main" id="{9DA1C319-48C2-4409-86AC-0B0DD235BE20}"/>
              </a:ext>
            </a:extLst>
          </p:cNvPr>
          <p:cNvSpPr txBox="1"/>
          <p:nvPr/>
        </p:nvSpPr>
        <p:spPr>
          <a:xfrm>
            <a:off x="2395870" y="3141000"/>
            <a:ext cx="956930" cy="461665"/>
          </a:xfrm>
          <a:prstGeom prst="rect">
            <a:avLst/>
          </a:prstGeom>
          <a:noFill/>
        </p:spPr>
        <p:txBody>
          <a:bodyPr wrap="square" rtlCol="0">
            <a:spAutoFit/>
          </a:bodyPr>
          <a:lstStyle/>
          <a:p>
            <a:r>
              <a:rPr lang="en-US" dirty="0"/>
              <a:t>No J2</a:t>
            </a:r>
          </a:p>
        </p:txBody>
      </p:sp>
    </p:spTree>
    <p:extLst>
      <p:ext uri="{BB962C8B-B14F-4D97-AF65-F5344CB8AC3E}">
        <p14:creationId xmlns:p14="http://schemas.microsoft.com/office/powerpoint/2010/main" val="121793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61E6-46EA-469C-85AF-85070CF9AF68}"/>
              </a:ext>
            </a:extLst>
          </p:cNvPr>
          <p:cNvSpPr>
            <a:spLocks noGrp="1"/>
          </p:cNvSpPr>
          <p:nvPr>
            <p:ph type="title"/>
          </p:nvPr>
        </p:nvSpPr>
        <p:spPr/>
        <p:txBody>
          <a:bodyPr/>
          <a:lstStyle/>
          <a:p>
            <a:r>
              <a:rPr lang="en-US" dirty="0"/>
              <a:t>Inertial Simulation - Drag</a:t>
            </a:r>
          </a:p>
        </p:txBody>
      </p:sp>
      <p:sp>
        <p:nvSpPr>
          <p:cNvPr id="3" name="Content Placeholder 2">
            <a:extLst>
              <a:ext uri="{FF2B5EF4-FFF2-40B4-BE49-F238E27FC236}">
                <a16:creationId xmlns:a16="http://schemas.microsoft.com/office/drawing/2014/main" id="{E66676F0-6AE7-4179-BF42-EF2190CF9137}"/>
              </a:ext>
            </a:extLst>
          </p:cNvPr>
          <p:cNvSpPr>
            <a:spLocks noGrp="1"/>
          </p:cNvSpPr>
          <p:nvPr>
            <p:ph sz="quarter" idx="10"/>
          </p:nvPr>
        </p:nvSpPr>
        <p:spPr>
          <a:xfrm>
            <a:off x="949328" y="1211580"/>
            <a:ext cx="8002515" cy="5012056"/>
          </a:xfrm>
        </p:spPr>
        <p:txBody>
          <a:bodyPr/>
          <a:lstStyle/>
          <a:p>
            <a:pPr>
              <a:buFont typeface="Arial" panose="020B0604020202020204" pitchFamily="34" charset="0"/>
              <a:buChar char="•"/>
            </a:pPr>
            <a:r>
              <a:rPr lang="en-US" dirty="0"/>
              <a:t>Computed drag in the ECI frame</a:t>
            </a:r>
          </a:p>
          <a:p>
            <a:pPr>
              <a:buFont typeface="Arial" panose="020B0604020202020204" pitchFamily="34" charset="0"/>
              <a:buChar char="•"/>
            </a:pPr>
            <a:r>
              <a:rPr lang="en-US" dirty="0"/>
              <a:t>Used mass and area of the satellites to compute the inverse ballistic coefficient</a:t>
            </a:r>
          </a:p>
          <a:p>
            <a:pPr>
              <a:buFont typeface="Arial" panose="020B0604020202020204" pitchFamily="34" charset="0"/>
              <a:buChar char="•"/>
            </a:pPr>
            <a:r>
              <a:rPr lang="en-US" dirty="0"/>
              <a:t>Deputy satellite is affected more by drag (larger area) which can be seen in relative position</a:t>
            </a:r>
          </a:p>
          <a:p>
            <a:pPr>
              <a:buFont typeface="Arial" panose="020B0604020202020204" pitchFamily="34" charset="0"/>
              <a:buChar char="•"/>
            </a:pPr>
            <a:r>
              <a:rPr lang="en-US" dirty="0"/>
              <a:t>Drag decreases both semi-major axis and eccentricity</a:t>
            </a:r>
          </a:p>
        </p:txBody>
      </p:sp>
      <p:pic>
        <p:nvPicPr>
          <p:cNvPr id="4" name="Picture 3">
            <a:extLst>
              <a:ext uri="{FF2B5EF4-FFF2-40B4-BE49-F238E27FC236}">
                <a16:creationId xmlns:a16="http://schemas.microsoft.com/office/drawing/2014/main" id="{D9714EDE-FA2C-48D7-810A-19B55E5C0D27}"/>
              </a:ext>
            </a:extLst>
          </p:cNvPr>
          <p:cNvPicPr>
            <a:picLocks noChangeAspect="1"/>
          </p:cNvPicPr>
          <p:nvPr/>
        </p:nvPicPr>
        <p:blipFill>
          <a:blip r:embed="rId2"/>
          <a:stretch>
            <a:fillRect/>
          </a:stretch>
        </p:blipFill>
        <p:spPr>
          <a:xfrm>
            <a:off x="2095500" y="3094854"/>
            <a:ext cx="4953000" cy="3464500"/>
          </a:xfrm>
          <a:prstGeom prst="rect">
            <a:avLst/>
          </a:prstGeom>
        </p:spPr>
      </p:pic>
    </p:spTree>
    <p:extLst>
      <p:ext uri="{BB962C8B-B14F-4D97-AF65-F5344CB8AC3E}">
        <p14:creationId xmlns:p14="http://schemas.microsoft.com/office/powerpoint/2010/main" val="218926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43B49-E55E-4022-8388-7160116990C5}"/>
              </a:ext>
            </a:extLst>
          </p:cNvPr>
          <p:cNvPicPr>
            <a:picLocks noChangeAspect="1"/>
          </p:cNvPicPr>
          <p:nvPr/>
        </p:nvPicPr>
        <p:blipFill>
          <a:blip r:embed="rId2"/>
          <a:stretch>
            <a:fillRect/>
          </a:stretch>
        </p:blipFill>
        <p:spPr>
          <a:xfrm>
            <a:off x="593983" y="617700"/>
            <a:ext cx="8059687" cy="6240299"/>
          </a:xfrm>
          <a:prstGeom prst="rect">
            <a:avLst/>
          </a:prstGeom>
        </p:spPr>
      </p:pic>
      <p:sp>
        <p:nvSpPr>
          <p:cNvPr id="7" name="TextBox 6">
            <a:extLst>
              <a:ext uri="{FF2B5EF4-FFF2-40B4-BE49-F238E27FC236}">
                <a16:creationId xmlns:a16="http://schemas.microsoft.com/office/drawing/2014/main" id="{ECD96DE7-A4B6-4D6A-AF79-78E4E9B7BD92}"/>
              </a:ext>
            </a:extLst>
          </p:cNvPr>
          <p:cNvSpPr txBox="1"/>
          <p:nvPr/>
        </p:nvSpPr>
        <p:spPr>
          <a:xfrm>
            <a:off x="7144579" y="5440017"/>
            <a:ext cx="1543878" cy="461665"/>
          </a:xfrm>
          <a:prstGeom prst="rect">
            <a:avLst/>
          </a:prstGeom>
          <a:solidFill>
            <a:schemeClr val="bg1"/>
          </a:solidFill>
          <a:ln>
            <a:solidFill>
              <a:schemeClr val="tx1"/>
            </a:solidFill>
          </a:ln>
        </p:spPr>
        <p:txBody>
          <a:bodyPr wrap="square" rtlCol="0">
            <a:spAutoFit/>
          </a:bodyPr>
          <a:lstStyle/>
          <a:p>
            <a:r>
              <a:rPr lang="en-US" dirty="0"/>
              <a:t>~Constant</a:t>
            </a:r>
          </a:p>
        </p:txBody>
      </p:sp>
      <p:sp>
        <p:nvSpPr>
          <p:cNvPr id="8" name="TextBox 7">
            <a:extLst>
              <a:ext uri="{FF2B5EF4-FFF2-40B4-BE49-F238E27FC236}">
                <a16:creationId xmlns:a16="http://schemas.microsoft.com/office/drawing/2014/main" id="{5F02362E-E037-47D6-8253-8EFD8683772D}"/>
              </a:ext>
            </a:extLst>
          </p:cNvPr>
          <p:cNvSpPr txBox="1"/>
          <p:nvPr/>
        </p:nvSpPr>
        <p:spPr>
          <a:xfrm>
            <a:off x="7179366" y="3276184"/>
            <a:ext cx="1543878" cy="461665"/>
          </a:xfrm>
          <a:prstGeom prst="rect">
            <a:avLst/>
          </a:prstGeom>
          <a:solidFill>
            <a:schemeClr val="bg1"/>
          </a:solidFill>
          <a:ln>
            <a:solidFill>
              <a:schemeClr val="tx1"/>
            </a:solidFill>
          </a:ln>
        </p:spPr>
        <p:txBody>
          <a:bodyPr wrap="square" rtlCol="0">
            <a:spAutoFit/>
          </a:bodyPr>
          <a:lstStyle/>
          <a:p>
            <a:r>
              <a:rPr lang="en-US" dirty="0"/>
              <a:t>~Constant</a:t>
            </a:r>
          </a:p>
        </p:txBody>
      </p:sp>
      <p:sp>
        <p:nvSpPr>
          <p:cNvPr id="9" name="TextBox 8">
            <a:extLst>
              <a:ext uri="{FF2B5EF4-FFF2-40B4-BE49-F238E27FC236}">
                <a16:creationId xmlns:a16="http://schemas.microsoft.com/office/drawing/2014/main" id="{046AB01C-327D-495B-92AF-F3600675B85C}"/>
              </a:ext>
            </a:extLst>
          </p:cNvPr>
          <p:cNvSpPr txBox="1"/>
          <p:nvPr/>
        </p:nvSpPr>
        <p:spPr>
          <a:xfrm>
            <a:off x="7144579" y="4344848"/>
            <a:ext cx="1543878" cy="461665"/>
          </a:xfrm>
          <a:prstGeom prst="rect">
            <a:avLst/>
          </a:prstGeom>
          <a:solidFill>
            <a:schemeClr val="bg1"/>
          </a:solidFill>
          <a:ln>
            <a:solidFill>
              <a:schemeClr val="tx1"/>
            </a:solidFill>
          </a:ln>
        </p:spPr>
        <p:txBody>
          <a:bodyPr wrap="square" rtlCol="0">
            <a:spAutoFit/>
          </a:bodyPr>
          <a:lstStyle/>
          <a:p>
            <a:r>
              <a:rPr lang="en-US" dirty="0"/>
              <a:t>~Constant</a:t>
            </a:r>
          </a:p>
        </p:txBody>
      </p:sp>
      <p:sp>
        <p:nvSpPr>
          <p:cNvPr id="6" name="Title 1">
            <a:extLst>
              <a:ext uri="{FF2B5EF4-FFF2-40B4-BE49-F238E27FC236}">
                <a16:creationId xmlns:a16="http://schemas.microsoft.com/office/drawing/2014/main" id="{268842C9-AF13-41D3-BEA7-C0EB5FDFA30F}"/>
              </a:ext>
            </a:extLst>
          </p:cNvPr>
          <p:cNvSpPr>
            <a:spLocks noGrp="1"/>
          </p:cNvSpPr>
          <p:nvPr>
            <p:ph type="title"/>
          </p:nvPr>
        </p:nvSpPr>
        <p:spPr>
          <a:xfrm>
            <a:off x="945808" y="154038"/>
            <a:ext cx="7707862" cy="650699"/>
          </a:xfrm>
        </p:spPr>
        <p:txBody>
          <a:bodyPr/>
          <a:lstStyle/>
          <a:p>
            <a:r>
              <a:rPr lang="en-US" dirty="0"/>
              <a:t>Inertial Simulation – Drag Effects</a:t>
            </a:r>
          </a:p>
        </p:txBody>
      </p:sp>
    </p:spTree>
    <p:extLst>
      <p:ext uri="{BB962C8B-B14F-4D97-AF65-F5344CB8AC3E}">
        <p14:creationId xmlns:p14="http://schemas.microsoft.com/office/powerpoint/2010/main" val="73096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U_Preso_4x3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SU_Preso_4x3_v7</Template>
  <TotalTime>4367</TotalTime>
  <Words>1175</Words>
  <Application>Microsoft Office PowerPoint</Application>
  <PresentationFormat>On-screen Show (4:3)</PresentationFormat>
  <Paragraphs>142</Paragraphs>
  <Slides>41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Calibri</vt:lpstr>
      <vt:lpstr>Cambria Math</vt:lpstr>
      <vt:lpstr>Source Sans Pro</vt:lpstr>
      <vt:lpstr>Source Sans Pro Semibold</vt:lpstr>
      <vt:lpstr>Wingdings</vt:lpstr>
      <vt:lpstr>SU_Preso_4x3_v6</vt:lpstr>
      <vt:lpstr>SU_Template_TopBar</vt:lpstr>
      <vt:lpstr>Final Project Update</vt:lpstr>
      <vt:lpstr>Contents </vt:lpstr>
      <vt:lpstr>Mission Selection</vt:lpstr>
      <vt:lpstr>Mission Parameters</vt:lpstr>
      <vt:lpstr>Inertial Simulation</vt:lpstr>
      <vt:lpstr>Inertial Simulation - Dynamics</vt:lpstr>
      <vt:lpstr>Inertial Simulation - J2</vt:lpstr>
      <vt:lpstr>Inertial Simulation - Drag</vt:lpstr>
      <vt:lpstr>Inertial Simulation – Drag Effects</vt:lpstr>
      <vt:lpstr>Inertial Simulation – Burn Implementation</vt:lpstr>
      <vt:lpstr>Inertial Simulation – Bounding Motion</vt:lpstr>
      <vt:lpstr>Inertial Simulation – Circularizing Orbit</vt:lpstr>
      <vt:lpstr>Inertial Simulation – Summary</vt:lpstr>
      <vt:lpstr>HCW Simulation</vt:lpstr>
      <vt:lpstr>HCW Simulation – First implementation</vt:lpstr>
      <vt:lpstr>HCW Simulation – Bounding Motion</vt:lpstr>
      <vt:lpstr>HCW Simulation – Rendezvous Mission Framework</vt:lpstr>
      <vt:lpstr>HCW Simulation – Summary</vt:lpstr>
      <vt:lpstr>YA Simulation</vt:lpstr>
      <vt:lpstr>YA Simulation – Dynamics</vt:lpstr>
      <vt:lpstr>ROE Simulation</vt:lpstr>
      <vt:lpstr>ROE Simulation – Propagation with J2 considered</vt:lpstr>
      <vt:lpstr>ROE Simulation - Drag Implementation</vt:lpstr>
      <vt:lpstr>ROE Simulation – J2 and Drag</vt:lpstr>
      <vt:lpstr>ROE Simulation – Bounding Motion </vt:lpstr>
      <vt:lpstr>ROE – Guidance for Overall Mission</vt:lpstr>
      <vt:lpstr>ROE – Guidance for Overall Mission Cont.</vt:lpstr>
      <vt:lpstr>ROE Simulation - Summary</vt:lpstr>
      <vt:lpstr>UKF</vt:lpstr>
      <vt:lpstr>UKF Results</vt:lpstr>
      <vt:lpstr>UKF</vt:lpstr>
      <vt:lpstr>Conclusion</vt:lpstr>
      <vt:lpstr>Overall Simulation</vt:lpstr>
      <vt:lpstr>PowerPoint Presentation</vt:lpstr>
      <vt:lpstr>PowerPoint Presentation</vt:lpstr>
      <vt:lpstr>PowerPoint Presentation</vt:lpstr>
      <vt:lpstr>PowerPoint Presentation</vt:lpstr>
      <vt:lpstr>PowerPoint Presentation</vt:lpstr>
      <vt:lpstr>Backup Images of Final Run</vt:lpstr>
      <vt:lpstr>PowerPoint Presentation</vt:lpstr>
      <vt:lpstr>PowerPoint Presentation</vt:lpstr>
    </vt:vector>
  </TitlesOfParts>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3 Update</dc:title>
  <dc:creator>Ethan LeBoeuf</dc:creator>
  <dc:description>2012 PowerPoint template redesign</dc:description>
  <cp:lastModifiedBy>Ethan LeBoeuf</cp:lastModifiedBy>
  <cp:revision>172</cp:revision>
  <dcterms:created xsi:type="dcterms:W3CDTF">2019-10-08T06:38:20Z</dcterms:created>
  <dcterms:modified xsi:type="dcterms:W3CDTF">2019-12-12T17:33:30Z</dcterms:modified>
</cp:coreProperties>
</file>